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5" r:id="rId4"/>
  </p:sldMasterIdLst>
  <p:notesMasterIdLst>
    <p:notesMasterId r:id="rId36"/>
  </p:notesMasterIdLst>
  <p:handoutMasterIdLst>
    <p:handoutMasterId r:id="rId37"/>
  </p:handoutMasterIdLst>
  <p:sldIdLst>
    <p:sldId id="259" r:id="rId5"/>
    <p:sldId id="290" r:id="rId6"/>
    <p:sldId id="286" r:id="rId7"/>
    <p:sldId id="260" r:id="rId8"/>
    <p:sldId id="261" r:id="rId9"/>
    <p:sldId id="262" r:id="rId10"/>
    <p:sldId id="287" r:id="rId11"/>
    <p:sldId id="263" r:id="rId12"/>
    <p:sldId id="264" r:id="rId13"/>
    <p:sldId id="265" r:id="rId14"/>
    <p:sldId id="275" r:id="rId15"/>
    <p:sldId id="266" r:id="rId16"/>
    <p:sldId id="267" r:id="rId17"/>
    <p:sldId id="268" r:id="rId18"/>
    <p:sldId id="269" r:id="rId19"/>
    <p:sldId id="270" r:id="rId20"/>
    <p:sldId id="271" r:id="rId21"/>
    <p:sldId id="273" r:id="rId22"/>
    <p:sldId id="272" r:id="rId23"/>
    <p:sldId id="274" r:id="rId24"/>
    <p:sldId id="276" r:id="rId25"/>
    <p:sldId id="277" r:id="rId26"/>
    <p:sldId id="278" r:id="rId27"/>
    <p:sldId id="279" r:id="rId28"/>
    <p:sldId id="280" r:id="rId29"/>
    <p:sldId id="283" r:id="rId30"/>
    <p:sldId id="282" r:id="rId31"/>
    <p:sldId id="281" r:id="rId32"/>
    <p:sldId id="284"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D0C1DD4-537B-43FD-9A79-D1B65EE82822}">
          <p14:sldIdLst>
            <p14:sldId id="259"/>
            <p14:sldId id="290"/>
            <p14:sldId id="286"/>
            <p14:sldId id="260"/>
            <p14:sldId id="261"/>
            <p14:sldId id="262"/>
            <p14:sldId id="287"/>
            <p14:sldId id="263"/>
            <p14:sldId id="264"/>
            <p14:sldId id="265"/>
            <p14:sldId id="275"/>
            <p14:sldId id="266"/>
            <p14:sldId id="267"/>
            <p14:sldId id="268"/>
            <p14:sldId id="269"/>
            <p14:sldId id="270"/>
            <p14:sldId id="271"/>
            <p14:sldId id="273"/>
            <p14:sldId id="272"/>
            <p14:sldId id="274"/>
            <p14:sldId id="276"/>
            <p14:sldId id="277"/>
            <p14:sldId id="278"/>
            <p14:sldId id="279"/>
            <p14:sldId id="280"/>
            <p14:sldId id="283"/>
            <p14:sldId id="282"/>
            <p14:sldId id="281"/>
            <p14:sldId id="284"/>
            <p14:sldId id="288"/>
            <p14:sldId id="2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99CCFF"/>
    <a:srgbClr val="CCECFF"/>
    <a:srgbClr val="004A82"/>
    <a:srgbClr val="26B0CC"/>
    <a:srgbClr val="0F8AB1"/>
    <a:srgbClr val="0F73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DC1D98-C769-46C6-A147-53C930501E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C11125-E352-4D19-934F-01F72303DD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FDFA7D-FC3A-4F22-97FD-B6461C4354C9}" type="datetimeFigureOut">
              <a:rPr lang="en-US" smtClean="0"/>
              <a:t>6/20/2023</a:t>
            </a:fld>
            <a:endParaRPr lang="en-US" dirty="0"/>
          </a:p>
        </p:txBody>
      </p:sp>
      <p:sp>
        <p:nvSpPr>
          <p:cNvPr id="4" name="Footer Placeholder 3">
            <a:extLst>
              <a:ext uri="{FF2B5EF4-FFF2-40B4-BE49-F238E27FC236}">
                <a16:creationId xmlns:a16="http://schemas.microsoft.com/office/drawing/2014/main" id="{1B5EED7E-EA8E-42FA-83BF-FB44F84A6B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168800B-E00E-4B71-9D80-7D2E0DF20F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17050E-A19A-46C4-975F-0D3B20BA0E11}" type="slidenum">
              <a:rPr lang="en-US" smtClean="0"/>
              <a:t>‹#›</a:t>
            </a:fld>
            <a:endParaRPr lang="en-US" dirty="0"/>
          </a:p>
        </p:txBody>
      </p:sp>
    </p:spTree>
    <p:extLst>
      <p:ext uri="{BB962C8B-B14F-4D97-AF65-F5344CB8AC3E}">
        <p14:creationId xmlns:p14="http://schemas.microsoft.com/office/powerpoint/2010/main" val="3943869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E3A54-2F3C-414E-A2AD-AA799464C970}" type="datetimeFigureOut">
              <a:rPr lang="en-US" smtClean="0"/>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4B5C9-23C2-4C70-87A5-379352677C75}" type="slidenum">
              <a:rPr lang="en-US" smtClean="0"/>
              <a:t>‹#›</a:t>
            </a:fld>
            <a:endParaRPr lang="en-US" dirty="0"/>
          </a:p>
        </p:txBody>
      </p:sp>
    </p:spTree>
    <p:extLst>
      <p:ext uri="{BB962C8B-B14F-4D97-AF65-F5344CB8AC3E}">
        <p14:creationId xmlns:p14="http://schemas.microsoft.com/office/powerpoint/2010/main" val="8253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64B5C9-23C2-4C70-87A5-379352677C75}" type="slidenum">
              <a:rPr lang="en-US" smtClean="0"/>
              <a:t>1</a:t>
            </a:fld>
            <a:endParaRPr lang="en-US" dirty="0"/>
          </a:p>
        </p:txBody>
      </p:sp>
    </p:spTree>
    <p:extLst>
      <p:ext uri="{BB962C8B-B14F-4D97-AF65-F5344CB8AC3E}">
        <p14:creationId xmlns:p14="http://schemas.microsoft.com/office/powerpoint/2010/main" val="2671932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97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8828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25217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E782D618-E31A-46E2-B2EF-17C9DAB0E97E}"/>
              </a:ext>
            </a:extLst>
          </p:cNvPr>
          <p:cNvSpPr/>
          <p:nvPr userDrawn="1"/>
        </p:nvSpPr>
        <p:spPr>
          <a:xfrm rot="5400000">
            <a:off x="112039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531259DD-64CB-4DA1-AD6D-175D1BC0C080}"/>
              </a:ext>
            </a:extLst>
          </p:cNvPr>
          <p:cNvSpPr/>
          <p:nvPr userDrawn="1"/>
        </p:nvSpPr>
        <p:spPr>
          <a:xfrm rot="5400000">
            <a:off x="3188555"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49D4368-1CD6-4BEA-A610-DE42970EA0EA}"/>
              </a:ext>
            </a:extLst>
          </p:cNvPr>
          <p:cNvSpPr/>
          <p:nvPr userDrawn="1"/>
        </p:nvSpPr>
        <p:spPr>
          <a:xfrm rot="5400000">
            <a:off x="5242057"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ACAABC50-D387-484A-AA0F-EB04645F2116}"/>
              </a:ext>
            </a:extLst>
          </p:cNvPr>
          <p:cNvSpPr/>
          <p:nvPr userDrawn="1"/>
        </p:nvSpPr>
        <p:spPr>
          <a:xfrm rot="5400000">
            <a:off x="7324562"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A9C2DD4D-CD5E-405E-A1A0-E8D0CD03D43F}"/>
              </a:ext>
            </a:extLst>
          </p:cNvPr>
          <p:cNvSpPr/>
          <p:nvPr userDrawn="1"/>
        </p:nvSpPr>
        <p:spPr>
          <a:xfrm rot="5400000">
            <a:off x="937806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8F9F8B1-6BAC-4AD8-A471-D0C2B6FC88EB}"/>
              </a:ext>
            </a:extLst>
          </p:cNvPr>
          <p:cNvGrpSpPr/>
          <p:nvPr userDrawn="1"/>
        </p:nvGrpSpPr>
        <p:grpSpPr>
          <a:xfrm>
            <a:off x="883715" y="2433382"/>
            <a:ext cx="10284482" cy="2311399"/>
            <a:chOff x="764773" y="2273300"/>
            <a:chExt cx="10284482" cy="2311399"/>
          </a:xfrm>
        </p:grpSpPr>
        <p:cxnSp>
          <p:nvCxnSpPr>
            <p:cNvPr id="38" name="Straight Connector 37">
              <a:extLst>
                <a:ext uri="{FF2B5EF4-FFF2-40B4-BE49-F238E27FC236}">
                  <a16:creationId xmlns:a16="http://schemas.microsoft.com/office/drawing/2014/main" id="{98B00A50-8F71-4989-BC6C-70721A8EDF4B}"/>
                </a:ext>
              </a:extLst>
            </p:cNvPr>
            <p:cNvCxnSpPr>
              <a:cxnSpLocks/>
            </p:cNvCxnSpPr>
            <p:nvPr userDrawn="1"/>
          </p:nvCxnSpPr>
          <p:spPr>
            <a:xfrm>
              <a:off x="764773" y="2821940"/>
              <a:ext cx="1" cy="1357623"/>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9CB32-4FF6-46E7-AD10-4891F90C114B}"/>
                </a:ext>
              </a:extLst>
            </p:cNvPr>
            <p:cNvCxnSpPr>
              <a:cxnSpLocks/>
            </p:cNvCxnSpPr>
            <p:nvPr userDrawn="1"/>
          </p:nvCxnSpPr>
          <p:spPr>
            <a:xfrm flipH="1">
              <a:off x="764773" y="2273300"/>
              <a:ext cx="1023052" cy="548640"/>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4C385E-0386-47EB-A5CD-8B5E6A7F9F1D}"/>
                </a:ext>
              </a:extLst>
            </p:cNvPr>
            <p:cNvCxnSpPr>
              <a:cxnSpLocks/>
            </p:cNvCxnSpPr>
            <p:nvPr userDrawn="1"/>
          </p:nvCxnSpPr>
          <p:spPr>
            <a:xfrm>
              <a:off x="1787825" y="22733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A247777-17E8-47B0-9C02-A34C1E5702AD}"/>
                </a:ext>
              </a:extLst>
            </p:cNvPr>
            <p:cNvGrpSpPr/>
            <p:nvPr userDrawn="1"/>
          </p:nvGrpSpPr>
          <p:grpSpPr>
            <a:xfrm rot="10800000">
              <a:off x="2809142" y="2821940"/>
              <a:ext cx="2068161" cy="1762759"/>
              <a:chOff x="548642" y="2133600"/>
              <a:chExt cx="2068161" cy="1762759"/>
            </a:xfrm>
          </p:grpSpPr>
          <p:cxnSp>
            <p:nvCxnSpPr>
              <p:cNvPr id="57" name="Straight Connector 56">
                <a:extLst>
                  <a:ext uri="{FF2B5EF4-FFF2-40B4-BE49-F238E27FC236}">
                    <a16:creationId xmlns:a16="http://schemas.microsoft.com/office/drawing/2014/main" id="{ECB83C0A-AF62-4845-9EB4-5D06A0CF4372}"/>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2048AA9-3DFF-4A3E-8093-E7F3FB7D19E3}"/>
                  </a:ext>
                </a:extLst>
              </p:cNvPr>
              <p:cNvGrpSpPr/>
              <p:nvPr userDrawn="1"/>
            </p:nvGrpSpPr>
            <p:grpSpPr>
              <a:xfrm flipH="1">
                <a:off x="1571694" y="2133600"/>
                <a:ext cx="1045109" cy="1762759"/>
                <a:chOff x="394504" y="2235200"/>
                <a:chExt cx="1045109" cy="1762759"/>
              </a:xfrm>
            </p:grpSpPr>
            <p:cxnSp>
              <p:nvCxnSpPr>
                <p:cNvPr id="54" name="Straight Connector 53">
                  <a:extLst>
                    <a:ext uri="{FF2B5EF4-FFF2-40B4-BE49-F238E27FC236}">
                      <a16:creationId xmlns:a16="http://schemas.microsoft.com/office/drawing/2014/main" id="{7392E648-DDB8-4745-B06E-3D83FB0F1F5C}"/>
                    </a:ext>
                  </a:extLst>
                </p:cNvPr>
                <p:cNvCxnSpPr>
                  <a:cxnSpLocks/>
                </p:cNvCxnSpPr>
                <p:nvPr userDrawn="1"/>
              </p:nvCxnSpPr>
              <p:spPr>
                <a:xfrm rot="10800000" flipV="1">
                  <a:off x="394504" y="2823211"/>
                  <a:ext cx="22057" cy="1174748"/>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78A9A5-3601-4DBF-99BF-C2F33B3CE6A5}"/>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0C33B8E-B78E-4624-BE44-B396658EC6B5}"/>
                </a:ext>
              </a:extLst>
            </p:cNvPr>
            <p:cNvGrpSpPr/>
            <p:nvPr userDrawn="1"/>
          </p:nvGrpSpPr>
          <p:grpSpPr>
            <a:xfrm>
              <a:off x="4877303" y="2273300"/>
              <a:ext cx="4114800" cy="2311399"/>
              <a:chOff x="546372" y="2133600"/>
              <a:chExt cx="4114800" cy="2311399"/>
            </a:xfrm>
          </p:grpSpPr>
          <p:grpSp>
            <p:nvGrpSpPr>
              <p:cNvPr id="60" name="Group 59">
                <a:extLst>
                  <a:ext uri="{FF2B5EF4-FFF2-40B4-BE49-F238E27FC236}">
                    <a16:creationId xmlns:a16="http://schemas.microsoft.com/office/drawing/2014/main" id="{36948F02-2A58-4B70-878D-138873EF5487}"/>
                  </a:ext>
                </a:extLst>
              </p:cNvPr>
              <p:cNvGrpSpPr/>
              <p:nvPr userDrawn="1"/>
            </p:nvGrpSpPr>
            <p:grpSpPr>
              <a:xfrm>
                <a:off x="546372" y="2133600"/>
                <a:ext cx="2048374" cy="1755137"/>
                <a:chOff x="546372" y="2133600"/>
                <a:chExt cx="2048374" cy="1755137"/>
              </a:xfrm>
            </p:grpSpPr>
            <p:grpSp>
              <p:nvGrpSpPr>
                <p:cNvPr id="68" name="Group 67">
                  <a:extLst>
                    <a:ext uri="{FF2B5EF4-FFF2-40B4-BE49-F238E27FC236}">
                      <a16:creationId xmlns:a16="http://schemas.microsoft.com/office/drawing/2014/main" id="{2374C11E-A36A-4A02-91FB-1E2A147716EF}"/>
                    </a:ext>
                  </a:extLst>
                </p:cNvPr>
                <p:cNvGrpSpPr/>
                <p:nvPr userDrawn="1"/>
              </p:nvGrpSpPr>
              <p:grpSpPr>
                <a:xfrm>
                  <a:off x="546372" y="2133600"/>
                  <a:ext cx="1025322" cy="1755137"/>
                  <a:chOff x="414292" y="2235200"/>
                  <a:chExt cx="1025322" cy="1755137"/>
                </a:xfrm>
              </p:grpSpPr>
              <p:cxnSp>
                <p:nvCxnSpPr>
                  <p:cNvPr id="72" name="Straight Connector 71">
                    <a:extLst>
                      <a:ext uri="{FF2B5EF4-FFF2-40B4-BE49-F238E27FC236}">
                        <a16:creationId xmlns:a16="http://schemas.microsoft.com/office/drawing/2014/main" id="{A7659665-8409-4C94-81A8-ED44F07985C3}"/>
                      </a:ext>
                    </a:extLst>
                  </p:cNvPr>
                  <p:cNvCxnSpPr>
                    <a:cxnSpLocks/>
                  </p:cNvCxnSpPr>
                  <p:nvPr userDrawn="1"/>
                </p:nvCxnSpPr>
                <p:spPr>
                  <a:xfrm>
                    <a:off x="414292" y="2783840"/>
                    <a:ext cx="2268" cy="12064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CC43616-6493-4804-BA75-1DAA7A1D8B18}"/>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995EA5E0-F8C9-46F5-9994-0DBB5532E9C8}"/>
                    </a:ext>
                  </a:extLst>
                </p:cNvPr>
                <p:cNvCxnSpPr>
                  <a:cxnSpLocks/>
                </p:cNvCxnSpPr>
                <p:nvPr userDrawn="1"/>
              </p:nvCxnSpPr>
              <p:spPr>
                <a:xfrm>
                  <a:off x="1571694"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7CCC38F-9AFC-4443-AF2B-8B972EE312B9}"/>
                  </a:ext>
                </a:extLst>
              </p:cNvPr>
              <p:cNvGrpSpPr/>
              <p:nvPr userDrawn="1"/>
            </p:nvGrpSpPr>
            <p:grpSpPr>
              <a:xfrm rot="10800000">
                <a:off x="2590206" y="2722878"/>
                <a:ext cx="2070966" cy="1722121"/>
                <a:chOff x="548642" y="2133600"/>
                <a:chExt cx="2070966" cy="1722121"/>
              </a:xfrm>
            </p:grpSpPr>
            <p:cxnSp>
              <p:nvCxnSpPr>
                <p:cNvPr id="67" name="Straight Connector 66">
                  <a:extLst>
                    <a:ext uri="{FF2B5EF4-FFF2-40B4-BE49-F238E27FC236}">
                      <a16:creationId xmlns:a16="http://schemas.microsoft.com/office/drawing/2014/main" id="{85D60560-17BE-42C4-956A-FD0CCF2B311F}"/>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14ADB2B-6BAC-4187-9AD6-234699323C6F}"/>
                    </a:ext>
                  </a:extLst>
                </p:cNvPr>
                <p:cNvGrpSpPr/>
                <p:nvPr userDrawn="1"/>
              </p:nvGrpSpPr>
              <p:grpSpPr>
                <a:xfrm flipH="1">
                  <a:off x="1571694" y="2133600"/>
                  <a:ext cx="1047914" cy="1722121"/>
                  <a:chOff x="391699" y="2235200"/>
                  <a:chExt cx="1047914" cy="1722121"/>
                </a:xfrm>
              </p:grpSpPr>
              <p:cxnSp>
                <p:nvCxnSpPr>
                  <p:cNvPr id="64" name="Straight Connector 63">
                    <a:extLst>
                      <a:ext uri="{FF2B5EF4-FFF2-40B4-BE49-F238E27FC236}">
                        <a16:creationId xmlns:a16="http://schemas.microsoft.com/office/drawing/2014/main" id="{3AA32475-F311-40BF-84DB-2FBFF05A09E9}"/>
                      </a:ext>
                    </a:extLst>
                  </p:cNvPr>
                  <p:cNvCxnSpPr>
                    <a:cxnSpLocks/>
                  </p:cNvCxnSpPr>
                  <p:nvPr userDrawn="1"/>
                </p:nvCxnSpPr>
                <p:spPr>
                  <a:xfrm rot="10800000" flipV="1">
                    <a:off x="391699" y="2791460"/>
                    <a:ext cx="29076" cy="1165861"/>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76BDAC-837A-46AB-939A-33B4CAC4432D}"/>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1" name="Group 40">
              <a:extLst>
                <a:ext uri="{FF2B5EF4-FFF2-40B4-BE49-F238E27FC236}">
                  <a16:creationId xmlns:a16="http://schemas.microsoft.com/office/drawing/2014/main" id="{61A353AA-3B37-493F-A75A-FBE55A7FEAC3}"/>
                </a:ext>
              </a:extLst>
            </p:cNvPr>
            <p:cNvGrpSpPr/>
            <p:nvPr userDrawn="1"/>
          </p:nvGrpSpPr>
          <p:grpSpPr>
            <a:xfrm>
              <a:off x="8992103" y="2273300"/>
              <a:ext cx="2057152" cy="1851337"/>
              <a:chOff x="547757" y="2133600"/>
              <a:chExt cx="2057152" cy="1851337"/>
            </a:xfrm>
          </p:grpSpPr>
          <p:grpSp>
            <p:nvGrpSpPr>
              <p:cNvPr id="76" name="Group 75">
                <a:extLst>
                  <a:ext uri="{FF2B5EF4-FFF2-40B4-BE49-F238E27FC236}">
                    <a16:creationId xmlns:a16="http://schemas.microsoft.com/office/drawing/2014/main" id="{E7AC040A-1737-484C-8CEA-2ADF0DBFE9FB}"/>
                  </a:ext>
                </a:extLst>
              </p:cNvPr>
              <p:cNvGrpSpPr/>
              <p:nvPr userDrawn="1"/>
            </p:nvGrpSpPr>
            <p:grpSpPr>
              <a:xfrm>
                <a:off x="547757" y="2133600"/>
                <a:ext cx="1023937" cy="1762759"/>
                <a:chOff x="415677" y="2235200"/>
                <a:chExt cx="1023937" cy="1762759"/>
              </a:xfrm>
            </p:grpSpPr>
            <p:cxnSp>
              <p:nvCxnSpPr>
                <p:cNvPr id="80" name="Straight Connector 79">
                  <a:extLst>
                    <a:ext uri="{FF2B5EF4-FFF2-40B4-BE49-F238E27FC236}">
                      <a16:creationId xmlns:a16="http://schemas.microsoft.com/office/drawing/2014/main" id="{9CD9887E-CE43-4192-9065-D2A75389118E}"/>
                    </a:ext>
                  </a:extLst>
                </p:cNvPr>
                <p:cNvCxnSpPr>
                  <a:cxnSpLocks/>
                </p:cNvCxnSpPr>
                <p:nvPr userDrawn="1"/>
              </p:nvCxnSpPr>
              <p:spPr>
                <a:xfrm>
                  <a:off x="415677" y="2783840"/>
                  <a:ext cx="1" cy="1214119"/>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D14A159-829D-4CE4-9A8E-E2C0CBD3F3F7}"/>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1D099CA-B8FD-4314-AEDD-819F910D5BDB}"/>
                  </a:ext>
                </a:extLst>
              </p:cNvPr>
              <p:cNvGrpSpPr/>
              <p:nvPr userDrawn="1"/>
            </p:nvGrpSpPr>
            <p:grpSpPr>
              <a:xfrm flipH="1">
                <a:off x="1571694" y="2133600"/>
                <a:ext cx="1033215" cy="1851337"/>
                <a:chOff x="406398" y="2235200"/>
                <a:chExt cx="1033215" cy="1851337"/>
              </a:xfrm>
            </p:grpSpPr>
            <p:cxnSp>
              <p:nvCxnSpPr>
                <p:cNvPr id="78" name="Straight Connector 77">
                  <a:extLst>
                    <a:ext uri="{FF2B5EF4-FFF2-40B4-BE49-F238E27FC236}">
                      <a16:creationId xmlns:a16="http://schemas.microsoft.com/office/drawing/2014/main" id="{C02C6F16-E0CD-428F-BD21-449948C9D678}"/>
                    </a:ext>
                  </a:extLst>
                </p:cNvPr>
                <p:cNvCxnSpPr>
                  <a:cxnSpLocks/>
                </p:cNvCxnSpPr>
                <p:nvPr userDrawn="1"/>
              </p:nvCxnSpPr>
              <p:spPr>
                <a:xfrm flipH="1">
                  <a:off x="406398" y="2783840"/>
                  <a:ext cx="10163" cy="13026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C222D2-654F-4BD1-A0BD-34C233CD23D3}"/>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Oval 2">
            <a:extLst>
              <a:ext uri="{FF2B5EF4-FFF2-40B4-BE49-F238E27FC236}">
                <a16:creationId xmlns:a16="http://schemas.microsoft.com/office/drawing/2014/main" id="{EA93BAA0-B72B-4BFD-BCF9-4608ADE3AC72}"/>
              </a:ext>
            </a:extLst>
          </p:cNvPr>
          <p:cNvSpPr/>
          <p:nvPr userDrawn="1"/>
        </p:nvSpPr>
        <p:spPr>
          <a:xfrm>
            <a:off x="659872" y="4111045"/>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07EC39C5-C4D5-4BE2-80A8-355FC3ECC12F}"/>
              </a:ext>
            </a:extLst>
          </p:cNvPr>
          <p:cNvSpPr/>
          <p:nvPr userDrawn="1"/>
        </p:nvSpPr>
        <p:spPr>
          <a:xfrm>
            <a:off x="1677924" y="2268282"/>
            <a:ext cx="457200" cy="457200"/>
          </a:xfrm>
          <a:prstGeom prst="ellipse">
            <a:avLst/>
          </a:prstGeom>
          <a:solidFill>
            <a:schemeClr val="bg1"/>
          </a:solid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F5775AD5-ACEB-4CBE-BD90-53D7E05FA5AC}"/>
              </a:ext>
            </a:extLst>
          </p:cNvPr>
          <p:cNvSpPr/>
          <p:nvPr userDrawn="1"/>
        </p:nvSpPr>
        <p:spPr>
          <a:xfrm>
            <a:off x="3746085" y="4525070"/>
            <a:ext cx="457200" cy="457200"/>
          </a:xfrm>
          <a:prstGeom prst="ellipse">
            <a:avLst/>
          </a:prstGeom>
          <a:solidFill>
            <a:schemeClr val="bg1"/>
          </a:solid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58774E0-9642-4F13-A5E6-09E3CB03DBB5}"/>
              </a:ext>
            </a:extLst>
          </p:cNvPr>
          <p:cNvSpPr/>
          <p:nvPr userDrawn="1"/>
        </p:nvSpPr>
        <p:spPr>
          <a:xfrm>
            <a:off x="5799587" y="2268282"/>
            <a:ext cx="457200" cy="457200"/>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D65EF3DD-F676-4685-9875-B94CF9FB2C8D}"/>
              </a:ext>
            </a:extLst>
          </p:cNvPr>
          <p:cNvSpPr/>
          <p:nvPr userDrawn="1"/>
        </p:nvSpPr>
        <p:spPr>
          <a:xfrm>
            <a:off x="7882093" y="4499666"/>
            <a:ext cx="457200" cy="457200"/>
          </a:xfrm>
          <a:prstGeom prst="ellipse">
            <a:avLst/>
          </a:prstGeom>
          <a:solidFill>
            <a:schemeClr val="bg1"/>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160A3CDF-ADAF-4527-8705-2F8E3851CF65}"/>
              </a:ext>
            </a:extLst>
          </p:cNvPr>
          <p:cNvSpPr/>
          <p:nvPr userDrawn="1"/>
        </p:nvSpPr>
        <p:spPr>
          <a:xfrm>
            <a:off x="9935595" y="2246690"/>
            <a:ext cx="457200" cy="457200"/>
          </a:xfrm>
          <a:prstGeom prst="ellipse">
            <a:avLst/>
          </a:prstGeom>
          <a:solidFill>
            <a:schemeClr val="bg1"/>
          </a:solid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FD028A3-58B1-44C9-AC6A-A869FC68B50F}"/>
              </a:ext>
            </a:extLst>
          </p:cNvPr>
          <p:cNvSpPr/>
          <p:nvPr userDrawn="1"/>
        </p:nvSpPr>
        <p:spPr>
          <a:xfrm>
            <a:off x="10938323" y="4100876"/>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
        <p:nvSpPr>
          <p:cNvPr id="31" name="TextBox 30">
            <a:extLst>
              <a:ext uri="{FF2B5EF4-FFF2-40B4-BE49-F238E27FC236}">
                <a16:creationId xmlns:a16="http://schemas.microsoft.com/office/drawing/2014/main" id="{9E8F9015-A4A2-47D3-9665-686A67F0ED81}"/>
              </a:ext>
            </a:extLst>
          </p:cNvPr>
          <p:cNvSpPr txBox="1"/>
          <p:nvPr userDrawn="1"/>
        </p:nvSpPr>
        <p:spPr>
          <a:xfrm>
            <a:off x="1383191" y="1586906"/>
            <a:ext cx="889480" cy="646331"/>
          </a:xfrm>
          <a:prstGeom prst="rect">
            <a:avLst/>
          </a:prstGeom>
          <a:noFill/>
        </p:spPr>
        <p:txBody>
          <a:bodyPr wrap="square" rtlCol="0">
            <a:spAutoFit/>
          </a:bodyPr>
          <a:lstStyle/>
          <a:p>
            <a:pPr algn="ctr"/>
            <a:r>
              <a:rPr lang="en-US" sz="3600" b="1" dirty="0">
                <a:solidFill>
                  <a:schemeClr val="accent2"/>
                </a:solidFill>
                <a:latin typeface="+mj-lt"/>
              </a:rPr>
              <a:t>01</a:t>
            </a:r>
            <a:endParaRPr lang="en-US" b="1" dirty="0">
              <a:solidFill>
                <a:schemeClr val="accent2"/>
              </a:solidFill>
              <a:latin typeface="+mj-lt"/>
            </a:endParaRPr>
          </a:p>
        </p:txBody>
      </p:sp>
      <p:sp>
        <p:nvSpPr>
          <p:cNvPr id="103" name="TextBox 102">
            <a:extLst>
              <a:ext uri="{FF2B5EF4-FFF2-40B4-BE49-F238E27FC236}">
                <a16:creationId xmlns:a16="http://schemas.microsoft.com/office/drawing/2014/main" id="{426A1182-EDE9-44E7-BA1C-CCAA1B422C3C}"/>
              </a:ext>
            </a:extLst>
          </p:cNvPr>
          <p:cNvSpPr txBox="1"/>
          <p:nvPr userDrawn="1"/>
        </p:nvSpPr>
        <p:spPr>
          <a:xfrm>
            <a:off x="3516779" y="5001792"/>
            <a:ext cx="889480" cy="646331"/>
          </a:xfrm>
          <a:prstGeom prst="rect">
            <a:avLst/>
          </a:prstGeom>
          <a:noFill/>
        </p:spPr>
        <p:txBody>
          <a:bodyPr wrap="square" rtlCol="0">
            <a:spAutoFit/>
          </a:bodyPr>
          <a:lstStyle/>
          <a:p>
            <a:pPr algn="ctr"/>
            <a:r>
              <a:rPr lang="en-US" sz="3600" b="1" dirty="0">
                <a:solidFill>
                  <a:schemeClr val="accent3"/>
                </a:solidFill>
                <a:latin typeface="+mj-lt"/>
              </a:rPr>
              <a:t>02</a:t>
            </a:r>
            <a:endParaRPr lang="en-US" b="1" dirty="0">
              <a:solidFill>
                <a:schemeClr val="accent3"/>
              </a:solidFill>
              <a:latin typeface="+mj-lt"/>
            </a:endParaRPr>
          </a:p>
        </p:txBody>
      </p:sp>
      <p:sp>
        <p:nvSpPr>
          <p:cNvPr id="104" name="TextBox 103">
            <a:extLst>
              <a:ext uri="{FF2B5EF4-FFF2-40B4-BE49-F238E27FC236}">
                <a16:creationId xmlns:a16="http://schemas.microsoft.com/office/drawing/2014/main" id="{453D0452-E8F6-4E1D-8D89-47F4DE14020B}"/>
              </a:ext>
            </a:extLst>
          </p:cNvPr>
          <p:cNvSpPr txBox="1"/>
          <p:nvPr userDrawn="1"/>
        </p:nvSpPr>
        <p:spPr>
          <a:xfrm>
            <a:off x="5574557" y="1593858"/>
            <a:ext cx="889480" cy="646331"/>
          </a:xfrm>
          <a:prstGeom prst="rect">
            <a:avLst/>
          </a:prstGeom>
          <a:noFill/>
        </p:spPr>
        <p:txBody>
          <a:bodyPr wrap="square" rtlCol="0">
            <a:spAutoFit/>
          </a:bodyPr>
          <a:lstStyle/>
          <a:p>
            <a:pPr algn="ctr"/>
            <a:r>
              <a:rPr lang="en-US" sz="3600" b="1" dirty="0">
                <a:solidFill>
                  <a:schemeClr val="accent4"/>
                </a:solidFill>
                <a:latin typeface="+mj-lt"/>
              </a:rPr>
              <a:t>03</a:t>
            </a:r>
            <a:endParaRPr lang="en-US" b="1" dirty="0">
              <a:solidFill>
                <a:schemeClr val="accent4"/>
              </a:solidFill>
              <a:latin typeface="+mj-lt"/>
            </a:endParaRPr>
          </a:p>
        </p:txBody>
      </p:sp>
      <p:sp>
        <p:nvSpPr>
          <p:cNvPr id="105" name="TextBox 104">
            <a:extLst>
              <a:ext uri="{FF2B5EF4-FFF2-40B4-BE49-F238E27FC236}">
                <a16:creationId xmlns:a16="http://schemas.microsoft.com/office/drawing/2014/main" id="{58EE8165-DF59-42CB-A646-DBDAB53967B1}"/>
              </a:ext>
            </a:extLst>
          </p:cNvPr>
          <p:cNvSpPr txBox="1"/>
          <p:nvPr userDrawn="1"/>
        </p:nvSpPr>
        <p:spPr>
          <a:xfrm>
            <a:off x="7657062" y="4982270"/>
            <a:ext cx="889480" cy="646331"/>
          </a:xfrm>
          <a:prstGeom prst="rect">
            <a:avLst/>
          </a:prstGeom>
          <a:noFill/>
        </p:spPr>
        <p:txBody>
          <a:bodyPr wrap="square" rtlCol="0">
            <a:spAutoFit/>
          </a:bodyPr>
          <a:lstStyle/>
          <a:p>
            <a:pPr algn="ctr"/>
            <a:r>
              <a:rPr lang="en-US" sz="3600" b="1" dirty="0">
                <a:solidFill>
                  <a:schemeClr val="accent5"/>
                </a:solidFill>
                <a:latin typeface="+mj-lt"/>
              </a:rPr>
              <a:t>04</a:t>
            </a:r>
            <a:endParaRPr lang="en-US" b="1" dirty="0">
              <a:solidFill>
                <a:schemeClr val="accent5"/>
              </a:solidFill>
              <a:latin typeface="+mj-lt"/>
            </a:endParaRPr>
          </a:p>
        </p:txBody>
      </p:sp>
      <p:sp>
        <p:nvSpPr>
          <p:cNvPr id="106" name="TextBox 105">
            <a:extLst>
              <a:ext uri="{FF2B5EF4-FFF2-40B4-BE49-F238E27FC236}">
                <a16:creationId xmlns:a16="http://schemas.microsoft.com/office/drawing/2014/main" id="{3EC5584D-5A50-4F4A-A8CD-530EFB27FD79}"/>
              </a:ext>
            </a:extLst>
          </p:cNvPr>
          <p:cNvSpPr txBox="1"/>
          <p:nvPr userDrawn="1"/>
        </p:nvSpPr>
        <p:spPr>
          <a:xfrm>
            <a:off x="9696220" y="1554587"/>
            <a:ext cx="889480" cy="646331"/>
          </a:xfrm>
          <a:prstGeom prst="rect">
            <a:avLst/>
          </a:prstGeom>
          <a:noFill/>
        </p:spPr>
        <p:txBody>
          <a:bodyPr wrap="square" rtlCol="0">
            <a:spAutoFit/>
          </a:bodyPr>
          <a:lstStyle/>
          <a:p>
            <a:pPr algn="ctr"/>
            <a:r>
              <a:rPr lang="en-US" sz="3600" b="1" dirty="0">
                <a:solidFill>
                  <a:schemeClr val="accent6"/>
                </a:solidFill>
                <a:latin typeface="+mj-lt"/>
              </a:rPr>
              <a:t>05</a:t>
            </a:r>
            <a:endParaRPr lang="en-US" b="1" dirty="0">
              <a:solidFill>
                <a:schemeClr val="accent6"/>
              </a:solidFill>
              <a:latin typeface="+mj-lt"/>
            </a:endParaRPr>
          </a:p>
        </p:txBody>
      </p:sp>
      <p:sp>
        <p:nvSpPr>
          <p:cNvPr id="35" name="Text Placeholder 34">
            <a:extLst>
              <a:ext uri="{FF2B5EF4-FFF2-40B4-BE49-F238E27FC236}">
                <a16:creationId xmlns:a16="http://schemas.microsoft.com/office/drawing/2014/main" id="{FF7EDF04-AD2B-463F-873D-F9F513090E6C}"/>
              </a:ext>
            </a:extLst>
          </p:cNvPr>
          <p:cNvSpPr>
            <a:spLocks noGrp="1"/>
          </p:cNvSpPr>
          <p:nvPr>
            <p:ph type="body" sz="quarter" idx="10"/>
          </p:nvPr>
        </p:nvSpPr>
        <p:spPr>
          <a:xfrm>
            <a:off x="881445" y="4610158"/>
            <a:ext cx="2068694" cy="391634"/>
          </a:xfrm>
          <a:prstGeom prst="rect">
            <a:avLst/>
          </a:prstGeom>
        </p:spPr>
        <p:txBody>
          <a:bodyPr>
            <a:normAutofit/>
          </a:bodyPr>
          <a:lstStyle>
            <a:lvl1pPr marL="0" indent="0" algn="ctr">
              <a:buNone/>
              <a:defRPr sz="2000">
                <a:solidFill>
                  <a:schemeClr val="accent2"/>
                </a:solidFill>
              </a:defRPr>
            </a:lvl1pPr>
          </a:lstStyle>
          <a:p>
            <a:pPr lvl="0"/>
            <a:r>
              <a:rPr lang="en-US"/>
              <a:t>Click to edit Master text styles</a:t>
            </a:r>
          </a:p>
        </p:txBody>
      </p:sp>
      <p:sp>
        <p:nvSpPr>
          <p:cNvPr id="107" name="Text Placeholder 34">
            <a:extLst>
              <a:ext uri="{FF2B5EF4-FFF2-40B4-BE49-F238E27FC236}">
                <a16:creationId xmlns:a16="http://schemas.microsoft.com/office/drawing/2014/main" id="{7F70B278-4654-46AC-8DD6-824CEF1DFAFB}"/>
              </a:ext>
            </a:extLst>
          </p:cNvPr>
          <p:cNvSpPr>
            <a:spLocks noGrp="1"/>
          </p:cNvSpPr>
          <p:nvPr>
            <p:ph type="body" sz="quarter" idx="11"/>
          </p:nvPr>
        </p:nvSpPr>
        <p:spPr>
          <a:xfrm>
            <a:off x="872177"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08" name="Text Placeholder 34">
            <a:extLst>
              <a:ext uri="{FF2B5EF4-FFF2-40B4-BE49-F238E27FC236}">
                <a16:creationId xmlns:a16="http://schemas.microsoft.com/office/drawing/2014/main" id="{3B7069E5-61AE-4AB2-8653-98A7F283E09B}"/>
              </a:ext>
            </a:extLst>
          </p:cNvPr>
          <p:cNvSpPr>
            <a:spLocks noGrp="1"/>
          </p:cNvSpPr>
          <p:nvPr>
            <p:ph type="body" sz="quarter" idx="12"/>
          </p:nvPr>
        </p:nvSpPr>
        <p:spPr>
          <a:xfrm>
            <a:off x="4998513" y="4610158"/>
            <a:ext cx="2068694" cy="391634"/>
          </a:xfrm>
          <a:prstGeom prst="rect">
            <a:avLst/>
          </a:prstGeom>
        </p:spPr>
        <p:txBody>
          <a:bodyPr>
            <a:normAutofit/>
          </a:bodyPr>
          <a:lstStyle>
            <a:lvl1pPr marL="0" indent="0" algn="ctr">
              <a:buNone/>
              <a:defRPr sz="2000">
                <a:solidFill>
                  <a:schemeClr val="accent4"/>
                </a:solidFill>
              </a:defRPr>
            </a:lvl1pPr>
          </a:lstStyle>
          <a:p>
            <a:pPr lvl="0"/>
            <a:r>
              <a:rPr lang="en-US"/>
              <a:t>Click to edit Master text styles</a:t>
            </a:r>
          </a:p>
        </p:txBody>
      </p:sp>
      <p:sp>
        <p:nvSpPr>
          <p:cNvPr id="109" name="Text Placeholder 34">
            <a:extLst>
              <a:ext uri="{FF2B5EF4-FFF2-40B4-BE49-F238E27FC236}">
                <a16:creationId xmlns:a16="http://schemas.microsoft.com/office/drawing/2014/main" id="{38A8EB30-9561-4857-91EC-C9B25464AFDE}"/>
              </a:ext>
            </a:extLst>
          </p:cNvPr>
          <p:cNvSpPr>
            <a:spLocks noGrp="1"/>
          </p:cNvSpPr>
          <p:nvPr>
            <p:ph type="body" sz="quarter" idx="13"/>
          </p:nvPr>
        </p:nvSpPr>
        <p:spPr>
          <a:xfrm>
            <a:off x="4989245"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0" name="Text Placeholder 34">
            <a:extLst>
              <a:ext uri="{FF2B5EF4-FFF2-40B4-BE49-F238E27FC236}">
                <a16:creationId xmlns:a16="http://schemas.microsoft.com/office/drawing/2014/main" id="{AE1932D4-1CD4-4631-9E96-954227141C8A}"/>
              </a:ext>
            </a:extLst>
          </p:cNvPr>
          <p:cNvSpPr>
            <a:spLocks noGrp="1"/>
          </p:cNvSpPr>
          <p:nvPr>
            <p:ph type="body" sz="quarter" idx="14"/>
          </p:nvPr>
        </p:nvSpPr>
        <p:spPr>
          <a:xfrm>
            <a:off x="9089340" y="4613478"/>
            <a:ext cx="2068694" cy="391634"/>
          </a:xfrm>
          <a:prstGeom prst="rect">
            <a:avLst/>
          </a:prstGeom>
        </p:spPr>
        <p:txBody>
          <a:bodyPr>
            <a:normAutofit/>
          </a:bodyPr>
          <a:lstStyle>
            <a:lvl1pPr marL="0" indent="0" algn="ctr">
              <a:buNone/>
              <a:defRPr sz="2000">
                <a:solidFill>
                  <a:schemeClr val="accent6"/>
                </a:solidFill>
              </a:defRPr>
            </a:lvl1pPr>
          </a:lstStyle>
          <a:p>
            <a:pPr lvl="0"/>
            <a:r>
              <a:rPr lang="en-US"/>
              <a:t>Click to edit Master text styles</a:t>
            </a:r>
          </a:p>
        </p:txBody>
      </p:sp>
      <p:sp>
        <p:nvSpPr>
          <p:cNvPr id="111" name="Text Placeholder 34">
            <a:extLst>
              <a:ext uri="{FF2B5EF4-FFF2-40B4-BE49-F238E27FC236}">
                <a16:creationId xmlns:a16="http://schemas.microsoft.com/office/drawing/2014/main" id="{7A6D526A-E91A-4FC8-8AB8-5FEA321F6ADC}"/>
              </a:ext>
            </a:extLst>
          </p:cNvPr>
          <p:cNvSpPr>
            <a:spLocks noGrp="1"/>
          </p:cNvSpPr>
          <p:nvPr>
            <p:ph type="body" sz="quarter" idx="15"/>
          </p:nvPr>
        </p:nvSpPr>
        <p:spPr>
          <a:xfrm>
            <a:off x="9080072" y="504013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2" name="Text Placeholder 34">
            <a:extLst>
              <a:ext uri="{FF2B5EF4-FFF2-40B4-BE49-F238E27FC236}">
                <a16:creationId xmlns:a16="http://schemas.microsoft.com/office/drawing/2014/main" id="{61A32F9F-4ACF-442A-8853-0E4B42CC9EF2}"/>
              </a:ext>
            </a:extLst>
          </p:cNvPr>
          <p:cNvSpPr>
            <a:spLocks noGrp="1"/>
          </p:cNvSpPr>
          <p:nvPr>
            <p:ph type="body" sz="quarter" idx="16"/>
          </p:nvPr>
        </p:nvSpPr>
        <p:spPr>
          <a:xfrm>
            <a:off x="2965654" y="1126350"/>
            <a:ext cx="2068694" cy="391634"/>
          </a:xfrm>
          <a:prstGeom prst="rect">
            <a:avLst/>
          </a:prstGeom>
        </p:spPr>
        <p:txBody>
          <a:bodyPr>
            <a:normAutofit/>
          </a:bodyPr>
          <a:lstStyle>
            <a:lvl1pPr marL="0" indent="0" algn="ctr">
              <a:buNone/>
              <a:defRPr sz="2000">
                <a:solidFill>
                  <a:schemeClr val="accent3"/>
                </a:solidFill>
              </a:defRPr>
            </a:lvl1pPr>
          </a:lstStyle>
          <a:p>
            <a:pPr lvl="0"/>
            <a:r>
              <a:rPr lang="en-US"/>
              <a:t>Click to edit Master text styles</a:t>
            </a:r>
          </a:p>
        </p:txBody>
      </p:sp>
      <p:sp>
        <p:nvSpPr>
          <p:cNvPr id="113" name="Text Placeholder 34">
            <a:extLst>
              <a:ext uri="{FF2B5EF4-FFF2-40B4-BE49-F238E27FC236}">
                <a16:creationId xmlns:a16="http://schemas.microsoft.com/office/drawing/2014/main" id="{B3D0AD38-B8DA-4C19-97D0-C4BF494F2F0B}"/>
              </a:ext>
            </a:extLst>
          </p:cNvPr>
          <p:cNvSpPr>
            <a:spLocks noGrp="1"/>
          </p:cNvSpPr>
          <p:nvPr>
            <p:ph type="body" sz="quarter" idx="17"/>
          </p:nvPr>
        </p:nvSpPr>
        <p:spPr>
          <a:xfrm>
            <a:off x="2956386" y="1553007"/>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4" name="Text Placeholder 34">
            <a:extLst>
              <a:ext uri="{FF2B5EF4-FFF2-40B4-BE49-F238E27FC236}">
                <a16:creationId xmlns:a16="http://schemas.microsoft.com/office/drawing/2014/main" id="{A8DE427E-A7F5-47D9-AA8C-5F8089A99E20}"/>
              </a:ext>
            </a:extLst>
          </p:cNvPr>
          <p:cNvSpPr>
            <a:spLocks noGrp="1"/>
          </p:cNvSpPr>
          <p:nvPr>
            <p:ph type="body" sz="quarter" idx="18"/>
          </p:nvPr>
        </p:nvSpPr>
        <p:spPr>
          <a:xfrm>
            <a:off x="7129515" y="1066973"/>
            <a:ext cx="2068694" cy="391634"/>
          </a:xfrm>
          <a:prstGeom prst="rect">
            <a:avLst/>
          </a:prstGeom>
        </p:spPr>
        <p:txBody>
          <a:bodyPr>
            <a:normAutofit/>
          </a:bodyPr>
          <a:lstStyle>
            <a:lvl1pPr marL="0" indent="0" algn="ctr">
              <a:buNone/>
              <a:defRPr sz="2000">
                <a:solidFill>
                  <a:schemeClr val="accent5"/>
                </a:solidFill>
              </a:defRPr>
            </a:lvl1pPr>
          </a:lstStyle>
          <a:p>
            <a:pPr lvl="0"/>
            <a:r>
              <a:rPr lang="en-US"/>
              <a:t>Click to edit Master text styles</a:t>
            </a:r>
          </a:p>
        </p:txBody>
      </p:sp>
      <p:sp>
        <p:nvSpPr>
          <p:cNvPr id="115" name="Text Placeholder 34">
            <a:extLst>
              <a:ext uri="{FF2B5EF4-FFF2-40B4-BE49-F238E27FC236}">
                <a16:creationId xmlns:a16="http://schemas.microsoft.com/office/drawing/2014/main" id="{E764A502-6D62-4133-90C7-1FE9B38E747B}"/>
              </a:ext>
            </a:extLst>
          </p:cNvPr>
          <p:cNvSpPr>
            <a:spLocks noGrp="1"/>
          </p:cNvSpPr>
          <p:nvPr>
            <p:ph type="body" sz="quarter" idx="19"/>
          </p:nvPr>
        </p:nvSpPr>
        <p:spPr>
          <a:xfrm>
            <a:off x="7120247" y="1493630"/>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4041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56561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3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5770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31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09629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6/20/2023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3446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6/20/2023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3362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05581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6/20/2023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66323"/>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44"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776B7-5566-4F16-7E43-5164AE22390F}"/>
              </a:ext>
            </a:extLst>
          </p:cNvPr>
          <p:cNvPicPr>
            <a:picLocks noChangeAspect="1"/>
          </p:cNvPicPr>
          <p:nvPr/>
        </p:nvPicPr>
        <p:blipFill>
          <a:blip r:embed="rId3"/>
          <a:stretch>
            <a:fillRect/>
          </a:stretch>
        </p:blipFill>
        <p:spPr>
          <a:xfrm>
            <a:off x="7069719" y="415389"/>
            <a:ext cx="5122281" cy="31115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D5C31CD4-0D22-47CA-8D60-FCEE10091BEB}"/>
              </a:ext>
            </a:extLst>
          </p:cNvPr>
          <p:cNvSpPr>
            <a:spLocks noGrp="1"/>
          </p:cNvSpPr>
          <p:nvPr>
            <p:ph type="ctrTitle"/>
          </p:nvPr>
        </p:nvSpPr>
        <p:spPr>
          <a:xfrm>
            <a:off x="234426" y="1764846"/>
            <a:ext cx="7995174" cy="3524250"/>
          </a:xfrm>
        </p:spPr>
        <p:txBody>
          <a:bodyPr>
            <a:normAutofit/>
          </a:bodyPr>
          <a:lstStyle/>
          <a:p>
            <a:pPr algn="ctr"/>
            <a:r>
              <a:rPr lang="en-US" sz="3600" b="1" dirty="0">
                <a:latin typeface="Times New Roman" panose="02020603050405020304" pitchFamily="18" charset="0"/>
                <a:cs typeface="Times New Roman" panose="02020603050405020304" pitchFamily="18" charset="0"/>
              </a:rPr>
              <a:t>Keystroke Behavioral Biometrics   Continuous Authentication Approach Using ML Algorithms</a:t>
            </a:r>
            <a:br>
              <a:rPr lang="en-US" sz="5400" b="1" dirty="0">
                <a:latin typeface="Times New Roman" panose="02020603050405020304" pitchFamily="18" charset="0"/>
                <a:cs typeface="Times New Roman" panose="02020603050405020304" pitchFamily="18" charset="0"/>
              </a:rPr>
            </a:br>
            <a:br>
              <a:rPr lang="en-US" sz="6600" b="1" dirty="0">
                <a:latin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0FBBEDEC-58D3-46A2-B492-0CB29231E144}"/>
              </a:ext>
            </a:extLst>
          </p:cNvPr>
          <p:cNvSpPr>
            <a:spLocks noGrp="1"/>
          </p:cNvSpPr>
          <p:nvPr>
            <p:ph type="subTitle" idx="1"/>
          </p:nvPr>
        </p:nvSpPr>
        <p:spPr>
          <a:xfrm>
            <a:off x="1133475" y="4383088"/>
            <a:ext cx="9144000" cy="1655762"/>
          </a:xfrm>
        </p:spPr>
        <p:txBody>
          <a:bodyPr>
            <a:normAutofit fontScale="62500" lnSpcReduction="20000"/>
          </a:bodyPr>
          <a:lstStyle/>
          <a:p>
            <a:pPr algn="l"/>
            <a:r>
              <a:rPr lang="en-US" b="1" dirty="0">
                <a:solidFill>
                  <a:schemeClr val="tx1"/>
                </a:solidFill>
                <a:latin typeface="Times New Roman" panose="02020603050405020304" pitchFamily="18" charset="0"/>
                <a:cs typeface="Times New Roman" panose="02020603050405020304" pitchFamily="18" charset="0"/>
              </a:rPr>
              <a:t>TEAM MEMBERS</a:t>
            </a:r>
          </a:p>
          <a:p>
            <a:pPr marL="342900" indent="-342900" algn="l">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Mohammad AL </a:t>
            </a:r>
            <a:r>
              <a:rPr lang="en-US" dirty="0" err="1">
                <a:solidFill>
                  <a:schemeClr val="tx1"/>
                </a:solidFill>
                <a:latin typeface="Times New Roman" panose="02020603050405020304" pitchFamily="18" charset="0"/>
                <a:cs typeface="Times New Roman" panose="02020603050405020304" pitchFamily="18" charset="0"/>
              </a:rPr>
              <a:t>Nawayseh</a:t>
            </a:r>
            <a:endParaRPr lang="en-US"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 Nehad </a:t>
            </a:r>
            <a:r>
              <a:rPr lang="en-US" dirty="0" err="1">
                <a:solidFill>
                  <a:schemeClr val="tx1"/>
                </a:solidFill>
                <a:latin typeface="Times New Roman" panose="02020603050405020304" pitchFamily="18" charset="0"/>
                <a:cs typeface="Times New Roman" panose="02020603050405020304" pitchFamily="18" charset="0"/>
              </a:rPr>
              <a:t>Dhoun</a:t>
            </a:r>
            <a:endParaRPr lang="en-US"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Salma </a:t>
            </a:r>
            <a:r>
              <a:rPr lang="en-US" dirty="0" err="1">
                <a:solidFill>
                  <a:schemeClr val="tx1"/>
                </a:solidFill>
                <a:latin typeface="Times New Roman" panose="02020603050405020304" pitchFamily="18" charset="0"/>
                <a:cs typeface="Times New Roman" panose="02020603050405020304" pitchFamily="18" charset="0"/>
              </a:rPr>
              <a:t>Jedayah</a:t>
            </a:r>
            <a:r>
              <a:rPr lang="en-US" dirty="0">
                <a:solidFill>
                  <a:schemeClr val="tx1"/>
                </a:solidFill>
                <a:latin typeface="Times New Roman" panose="02020603050405020304" pitchFamily="18" charset="0"/>
                <a:cs typeface="Times New Roman" panose="02020603050405020304" pitchFamily="18" charset="0"/>
              </a:rPr>
              <a:t>                                                                                                    </a:t>
            </a:r>
          </a:p>
          <a:p>
            <a:pPr marL="342900" indent="-342900" algn="l">
              <a:buFont typeface="Wingdings" panose="05000000000000000000" pitchFamily="2" charset="2"/>
              <a:buChar char="§"/>
            </a:pPr>
            <a:r>
              <a:rPr lang="en-US" dirty="0" err="1">
                <a:solidFill>
                  <a:schemeClr val="tx1"/>
                </a:solidFill>
                <a:latin typeface="Times New Roman" panose="02020603050405020304" pitchFamily="18" charset="0"/>
                <a:cs typeface="Times New Roman" panose="02020603050405020304" pitchFamily="18" charset="0"/>
              </a:rPr>
              <a:t>Salsabeel</a:t>
            </a:r>
            <a:r>
              <a:rPr lang="en-US" dirty="0">
                <a:solidFill>
                  <a:schemeClr val="tx1"/>
                </a:solidFill>
                <a:latin typeface="Times New Roman" panose="02020603050405020304" pitchFamily="18" charset="0"/>
                <a:cs typeface="Times New Roman" panose="02020603050405020304" pitchFamily="18" charset="0"/>
              </a:rPr>
              <a:t> Khaleel        </a:t>
            </a:r>
          </a:p>
          <a:p>
            <a:endParaRPr lang="en-US" dirty="0"/>
          </a:p>
        </p:txBody>
      </p:sp>
    </p:spTree>
    <p:extLst>
      <p:ext uri="{BB962C8B-B14F-4D97-AF65-F5344CB8AC3E}">
        <p14:creationId xmlns:p14="http://schemas.microsoft.com/office/powerpoint/2010/main" val="387017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E98A-C3BE-48B8-9CE0-2EAAD9AE95F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Keystroke Authentication : </a:t>
            </a:r>
          </a:p>
        </p:txBody>
      </p:sp>
      <p:sp>
        <p:nvSpPr>
          <p:cNvPr id="3" name="Content Placeholder 2">
            <a:extLst>
              <a:ext uri="{FF2B5EF4-FFF2-40B4-BE49-F238E27FC236}">
                <a16:creationId xmlns:a16="http://schemas.microsoft.com/office/drawing/2014/main" id="{B2FBCB7A-3159-43F3-9DB2-552F35B77062}"/>
              </a:ext>
            </a:extLst>
          </p:cNvPr>
          <p:cNvSpPr>
            <a:spLocks noGrp="1"/>
          </p:cNvSpPr>
          <p:nvPr>
            <p:ph idx="1"/>
          </p:nvPr>
        </p:nvSpPr>
        <p:spPr>
          <a:xfrm>
            <a:off x="956774" y="1847850"/>
            <a:ext cx="10198906" cy="4248150"/>
          </a:xfrm>
        </p:spPr>
        <p:txBody>
          <a:bodyPr>
            <a:noAutofit/>
          </a:bodyPr>
          <a:lstStyle/>
          <a:p>
            <a:pPr>
              <a:lnSpc>
                <a:spcPct val="200000"/>
              </a:lnSpc>
            </a:pPr>
            <a:r>
              <a:rPr lang="en-US" i="1" dirty="0">
                <a:solidFill>
                  <a:srgbClr val="FF0000"/>
                </a:solidFill>
                <a:latin typeface="Times New Roman" panose="02020603050405020304" pitchFamily="18" charset="0"/>
                <a:cs typeface="Times New Roman" panose="02020603050405020304" pitchFamily="18" charset="0"/>
              </a:rPr>
              <a:t>Keystroke authentication is a biometric-based authentication technique that identifies users by their unique typing patterns .</a:t>
            </a:r>
          </a:p>
          <a:p>
            <a:pPr>
              <a:lnSpc>
                <a:spcPct val="150000"/>
              </a:lnSpc>
            </a:pPr>
            <a:r>
              <a:rPr lang="en-US" sz="1800" b="1" dirty="0">
                <a:latin typeface="Times New Roman" panose="02020603050405020304" pitchFamily="18" charset="0"/>
                <a:cs typeface="Times New Roman" panose="02020603050405020304" pitchFamily="18" charset="0"/>
              </a:rPr>
              <a:t>1-  Fixed text Keystroke ( Static )    </a:t>
            </a:r>
          </a:p>
          <a:p>
            <a:pPr marL="969963" indent="-222250">
              <a:lnSpc>
                <a:spcPct val="15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Enter a pre-set text. </a:t>
            </a:r>
          </a:p>
          <a:p>
            <a:pPr marL="969963" indent="-222250">
              <a:lnSpc>
                <a:spcPct val="15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Text is constant</a:t>
            </a:r>
          </a:p>
        </p:txBody>
      </p:sp>
      <p:pic>
        <p:nvPicPr>
          <p:cNvPr id="6" name="Picture 5">
            <a:extLst>
              <a:ext uri="{FF2B5EF4-FFF2-40B4-BE49-F238E27FC236}">
                <a16:creationId xmlns:a16="http://schemas.microsoft.com/office/drawing/2014/main" id="{417B7F26-7255-6311-FDDB-24671373A43D}"/>
              </a:ext>
            </a:extLst>
          </p:cNvPr>
          <p:cNvPicPr>
            <a:picLocks noChangeAspect="1"/>
          </p:cNvPicPr>
          <p:nvPr/>
        </p:nvPicPr>
        <p:blipFill>
          <a:blip r:embed="rId2"/>
          <a:stretch>
            <a:fillRect/>
          </a:stretch>
        </p:blipFill>
        <p:spPr>
          <a:xfrm>
            <a:off x="6096000" y="3166739"/>
            <a:ext cx="4857475" cy="1706344"/>
          </a:xfrm>
          <a:prstGeom prst="snip2DiagRect">
            <a:avLst/>
          </a:prstGeom>
          <a:solidFill>
            <a:srgbClr val="FFFFFF">
              <a:shade val="85000"/>
            </a:srgbClr>
          </a:solidFill>
          <a:ln w="88900" cap="sq">
            <a:solidFill>
              <a:schemeClr val="accent2"/>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970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3AF-AA07-4A89-8700-F654FED1076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Keystroke:</a:t>
            </a:r>
            <a:endParaRPr lang="en-US" dirty="0"/>
          </a:p>
        </p:txBody>
      </p:sp>
      <p:sp>
        <p:nvSpPr>
          <p:cNvPr id="3" name="Content Placeholder 2">
            <a:extLst>
              <a:ext uri="{FF2B5EF4-FFF2-40B4-BE49-F238E27FC236}">
                <a16:creationId xmlns:a16="http://schemas.microsoft.com/office/drawing/2014/main" id="{1C65A33B-2A34-4D93-BB1D-9884184D4D17}"/>
              </a:ext>
            </a:extLst>
          </p:cNvPr>
          <p:cNvSpPr>
            <a:spLocks noGrp="1"/>
          </p:cNvSpPr>
          <p:nvPr>
            <p:ph idx="1"/>
          </p:nvPr>
        </p:nvSpPr>
        <p:spPr>
          <a:xfrm>
            <a:off x="405905" y="1895707"/>
            <a:ext cx="8363712" cy="4059936"/>
          </a:xfrm>
        </p:spPr>
        <p:txBody>
          <a:bodyPr>
            <a:normAutofit/>
          </a:bodyPr>
          <a:lstStyle/>
          <a:p>
            <a:pPr>
              <a:lnSpc>
                <a:spcPct val="150000"/>
              </a:lnSpc>
            </a:pPr>
            <a:r>
              <a:rPr lang="en-US" sz="1800" b="1" dirty="0">
                <a:solidFill>
                  <a:srgbClr val="C00000"/>
                </a:solidFill>
                <a:latin typeface="Times New Roman" panose="02020603050405020304" pitchFamily="18" charset="0"/>
                <a:cs typeface="Times New Roman" panose="02020603050405020304" pitchFamily="18" charset="0"/>
              </a:rPr>
              <a:t>2-  </a:t>
            </a:r>
            <a:r>
              <a:rPr lang="en-US" sz="1800" b="1" dirty="0">
                <a:solidFill>
                  <a:schemeClr val="accent3">
                    <a:lumMod val="50000"/>
                  </a:schemeClr>
                </a:solidFill>
                <a:latin typeface="Times New Roman" panose="02020603050405020304" pitchFamily="18" charset="0"/>
                <a:cs typeface="Times New Roman" panose="02020603050405020304" pitchFamily="18" charset="0"/>
              </a:rPr>
              <a:t>Free text     </a:t>
            </a:r>
            <a:endParaRPr lang="ar-JO" sz="1800" b="1" dirty="0">
              <a:solidFill>
                <a:schemeClr val="accent3">
                  <a:lumMod val="50000"/>
                </a:schemeClr>
              </a:solidFill>
              <a:latin typeface="Times New Roman" panose="02020603050405020304" pitchFamily="18" charset="0"/>
              <a:cs typeface="Times New Roman" panose="02020603050405020304" pitchFamily="18" charset="0"/>
            </a:endParaRPr>
          </a:p>
          <a:p>
            <a:pPr marL="803275" indent="-457200">
              <a:lnSpc>
                <a:spcPct val="15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users type either lengthy pieces of text that mimic the concept of free text </a:t>
            </a:r>
          </a:p>
          <a:p>
            <a:pPr marL="803275" indent="-457200">
              <a:lnSpc>
                <a:spcPct val="15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type anything, they want whenever they want with no restrictions. </a:t>
            </a:r>
          </a:p>
          <a:p>
            <a:pPr marL="803275" indent="-457200">
              <a:lnSpc>
                <a:spcPct val="15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When users are later need to be recognized, they may provide the same text or a completely different text. </a:t>
            </a:r>
          </a:p>
          <a:p>
            <a:r>
              <a:rPr lang="en-US" dirty="0"/>
              <a:t>                                                                                                                        </a:t>
            </a:r>
          </a:p>
        </p:txBody>
      </p:sp>
      <p:sp>
        <p:nvSpPr>
          <p:cNvPr id="5" name="Rectangle 4">
            <a:extLst>
              <a:ext uri="{FF2B5EF4-FFF2-40B4-BE49-F238E27FC236}">
                <a16:creationId xmlns:a16="http://schemas.microsoft.com/office/drawing/2014/main" id="{74A21825-2CD8-EBB8-8DEB-C7D25DB3AF32}"/>
              </a:ext>
            </a:extLst>
          </p:cNvPr>
          <p:cNvSpPr/>
          <p:nvPr/>
        </p:nvSpPr>
        <p:spPr>
          <a:xfrm>
            <a:off x="6126479" y="4348976"/>
            <a:ext cx="5659615" cy="16066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ADF9C91-8B9D-B30E-5A75-BEB0BF99B213}"/>
              </a:ext>
            </a:extLst>
          </p:cNvPr>
          <p:cNvSpPr txBox="1"/>
          <p:nvPr/>
        </p:nvSpPr>
        <p:spPr>
          <a:xfrm>
            <a:off x="6436110" y="4498847"/>
            <a:ext cx="5040351" cy="369332"/>
          </a:xfrm>
          <a:prstGeom prst="rect">
            <a:avLst/>
          </a:prstGeom>
          <a:noFill/>
        </p:spPr>
        <p:txBody>
          <a:bodyPr wrap="square" rtlCol="0">
            <a:spAutoFit/>
          </a:bodyPr>
          <a:lstStyle/>
          <a:p>
            <a:r>
              <a:rPr lang="en-US" dirty="0">
                <a:latin typeface="Arial Rounded MT Bold" panose="020F0704030504030204" pitchFamily="34" charset="0"/>
              </a:rPr>
              <a:t>HI ,,, Feel Free Say what you want !!</a:t>
            </a:r>
          </a:p>
        </p:txBody>
      </p:sp>
      <p:sp>
        <p:nvSpPr>
          <p:cNvPr id="7" name="TextBox 6">
            <a:extLst>
              <a:ext uri="{FF2B5EF4-FFF2-40B4-BE49-F238E27FC236}">
                <a16:creationId xmlns:a16="http://schemas.microsoft.com/office/drawing/2014/main" id="{297F7E80-3A20-214F-BC49-1A883BDC4FAB}"/>
              </a:ext>
            </a:extLst>
          </p:cNvPr>
          <p:cNvSpPr txBox="1"/>
          <p:nvPr/>
        </p:nvSpPr>
        <p:spPr>
          <a:xfrm>
            <a:off x="6467296" y="4967643"/>
            <a:ext cx="504035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Arial Rounded MT Bold" panose="020F0704030504030204" pitchFamily="34" charset="0"/>
              </a:rPr>
              <a:t>Salma 2002200@</a:t>
            </a:r>
          </a:p>
        </p:txBody>
      </p:sp>
    </p:spTree>
    <p:extLst>
      <p:ext uri="{BB962C8B-B14F-4D97-AF65-F5344CB8AC3E}">
        <p14:creationId xmlns:p14="http://schemas.microsoft.com/office/powerpoint/2010/main" val="156876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67D-874B-479F-AB83-62B8B3B255C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F12C97C8-3FE9-45DC-B3D3-93AA51BF847E}"/>
              </a:ext>
            </a:extLst>
          </p:cNvPr>
          <p:cNvSpPr>
            <a:spLocks noGrp="1"/>
          </p:cNvSpPr>
          <p:nvPr>
            <p:ph idx="1"/>
          </p:nvPr>
        </p:nvSpPr>
        <p:spPr>
          <a:xfrm>
            <a:off x="356839" y="1759853"/>
            <a:ext cx="11374244" cy="4811544"/>
          </a:xfrm>
        </p:spPr>
        <p:txBody>
          <a:bodyPr>
            <a:normAutofit/>
          </a:bodyPr>
          <a:lstStyle/>
          <a:p>
            <a:pPr>
              <a:lnSpc>
                <a:spcPct val="16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Authentication is a crucial process for confirming a user's identity when accessing computer systems or networks. It helps mitigate the risks of data breaches and enhances security measures. </a:t>
            </a:r>
          </a:p>
          <a:p>
            <a:pPr>
              <a:lnSpc>
                <a:spcPct val="16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Traditional authentication methods involve using something the user knows (like a password) or something the user has (like a physical token).</a:t>
            </a:r>
          </a:p>
          <a:p>
            <a:pPr>
              <a:lnSpc>
                <a:spcPct val="16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Continuous authentication verifies users' identities in real-time during their computer tasks. </a:t>
            </a:r>
          </a:p>
          <a:p>
            <a:pPr>
              <a:lnSpc>
                <a:spcPct val="16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Biometric-based authentication utilizes physical or behavioral traits for identity verification. </a:t>
            </a:r>
          </a:p>
          <a:p>
            <a:pPr>
              <a:lnSpc>
                <a:spcPct val="16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Keystroke dynamics, a behavioral biometric, analyzes typing patterns to create unique typing profiles for users. Keystroke authentication techniques include fixed text (using preset samples) and free text (allowing users to type freely).</a:t>
            </a:r>
          </a:p>
        </p:txBody>
      </p:sp>
    </p:spTree>
    <p:extLst>
      <p:ext uri="{BB962C8B-B14F-4D97-AF65-F5344CB8AC3E}">
        <p14:creationId xmlns:p14="http://schemas.microsoft.com/office/powerpoint/2010/main" val="287631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702C-4E3B-47BD-98AC-DF9E4BCF1912}"/>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PROJECT    </a:t>
            </a:r>
          </a:p>
        </p:txBody>
      </p:sp>
      <p:pic>
        <p:nvPicPr>
          <p:cNvPr id="5" name="Graphic 4" descr="Gears outline">
            <a:extLst>
              <a:ext uri="{FF2B5EF4-FFF2-40B4-BE49-F238E27FC236}">
                <a16:creationId xmlns:a16="http://schemas.microsoft.com/office/drawing/2014/main" id="{18419F7D-CA36-CBBD-E49B-2178A28544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9767" y="2376569"/>
            <a:ext cx="3897086" cy="3897086"/>
          </a:xfrm>
          <a:prstGeom prst="rect">
            <a:avLst/>
          </a:prstGeom>
        </p:spPr>
      </p:pic>
    </p:spTree>
    <p:extLst>
      <p:ext uri="{BB962C8B-B14F-4D97-AF65-F5344CB8AC3E}">
        <p14:creationId xmlns:p14="http://schemas.microsoft.com/office/powerpoint/2010/main" val="291972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BB-D29E-4910-8A38-A3A8B510A38F}"/>
              </a:ext>
            </a:extLst>
          </p:cNvPr>
          <p:cNvSpPr>
            <a:spLocks noGrp="1"/>
          </p:cNvSpPr>
          <p:nvPr>
            <p:ph type="title"/>
          </p:nvPr>
        </p:nvSpPr>
        <p:spPr/>
        <p:txBody>
          <a:bodyPr>
            <a:normAutofit/>
          </a:bodyPr>
          <a:lstStyle/>
          <a:p>
            <a:r>
              <a:rPr lang="en-US" sz="4000" b="1"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US" sz="4000" dirty="0"/>
          </a:p>
        </p:txBody>
      </p:sp>
      <p:sp>
        <p:nvSpPr>
          <p:cNvPr id="3" name="Content Placeholder 2">
            <a:extLst>
              <a:ext uri="{FF2B5EF4-FFF2-40B4-BE49-F238E27FC236}">
                <a16:creationId xmlns:a16="http://schemas.microsoft.com/office/drawing/2014/main" id="{342E8EFC-EA99-4F65-BF08-4EC06FBBD8F9}"/>
              </a:ext>
            </a:extLst>
          </p:cNvPr>
          <p:cNvSpPr>
            <a:spLocks noGrp="1"/>
          </p:cNvSpPr>
          <p:nvPr>
            <p:ph idx="1"/>
          </p:nvPr>
        </p:nvSpPr>
        <p:spPr>
          <a:xfrm>
            <a:off x="403761" y="1857745"/>
            <a:ext cx="11171464" cy="4571147"/>
          </a:xfrm>
        </p:spPr>
        <p:txBody>
          <a:bodyPr>
            <a:normAutofit fontScale="92500"/>
          </a:bodyPr>
          <a:lstStyle/>
          <a:p>
            <a:pPr algn="just">
              <a:lnSpc>
                <a:spcPct val="150000"/>
              </a:lnSpc>
            </a:pPr>
            <a:r>
              <a:rPr lang="en-US"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       With the widespread use of smartphones for personal and professional purposes, ensuring the security of user data has become a crucial concern. </a:t>
            </a:r>
            <a:r>
              <a:rPr lang="en-US" b="1" dirty="0">
                <a:solidFill>
                  <a:srgbClr val="FF0000"/>
                </a:solidFill>
                <a:latin typeface="Times New Roman" panose="02020603050405020304" pitchFamily="18" charset="0"/>
                <a:ea typeface="Constantia" panose="02030602050306030303" pitchFamily="18" charset="0"/>
                <a:cs typeface="Times New Roman" panose="02020603050405020304" pitchFamily="18" charset="0"/>
              </a:rPr>
              <a:t>Traditional password-based authentication systems can be vulnerable to attacks such as phishing and brute force attacks.</a:t>
            </a:r>
            <a:r>
              <a:rPr lang="en-US" dirty="0">
                <a:solidFill>
                  <a:srgbClr val="C00000"/>
                </a:solidFill>
                <a:latin typeface="Times New Roman" panose="02020603050405020304" pitchFamily="18" charset="0"/>
                <a:ea typeface="Constantia" panose="02030602050306030303" pitchFamily="18" charset="0"/>
                <a:cs typeface="Times New Roman" panose="02020603050405020304" pitchFamily="18" charset="0"/>
              </a:rPr>
              <a:t> </a:t>
            </a:r>
            <a:r>
              <a:rPr lang="en-US"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Also, </a:t>
            </a:r>
            <a:r>
              <a:rPr lang="en-US" dirty="0">
                <a:solidFill>
                  <a:srgbClr val="FF0000"/>
                </a:solidFill>
                <a:latin typeface="Times New Roman" panose="02020603050405020304" pitchFamily="18" charset="0"/>
                <a:ea typeface="Constantia" panose="02030602050306030303" pitchFamily="18" charset="0"/>
                <a:cs typeface="Times New Roman" panose="02020603050405020304" pitchFamily="18" charset="0"/>
              </a:rPr>
              <a:t>Traditional biometric authentication methods have limitations such as false positives, false negatives, and spoofing attacks. </a:t>
            </a:r>
            <a:r>
              <a:rPr lang="en-US" dirty="0">
                <a:solidFill>
                  <a:srgbClr val="000000"/>
                </a:solidFill>
                <a:highlight>
                  <a:srgbClr val="00FF00"/>
                </a:highlight>
                <a:latin typeface="Times New Roman" panose="02020603050405020304" pitchFamily="18" charset="0"/>
                <a:ea typeface="Constantia" panose="02030602050306030303" pitchFamily="18" charset="0"/>
                <a:cs typeface="Times New Roman" panose="02020603050405020304" pitchFamily="18" charset="0"/>
              </a:rPr>
              <a:t>Continuous authentication based on free text keystroke behavioral biometrics offers a more secure and reliable alternative. </a:t>
            </a:r>
            <a:r>
              <a:rPr lang="en-US"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However, </a:t>
            </a:r>
            <a:r>
              <a:rPr lang="en-US" dirty="0">
                <a:solidFill>
                  <a:srgbClr val="FF0000"/>
                </a:solidFill>
                <a:latin typeface="Times New Roman" panose="02020603050405020304" pitchFamily="18" charset="0"/>
                <a:ea typeface="Constantia" panose="02030602050306030303" pitchFamily="18" charset="0"/>
                <a:cs typeface="Times New Roman" panose="02020603050405020304" pitchFamily="18" charset="0"/>
              </a:rPr>
              <a:t>static keystroke patterns may not be enough to distinguish between genuine and fraudulent users. </a:t>
            </a:r>
            <a:r>
              <a:rPr lang="en-US" dirty="0">
                <a:solidFill>
                  <a:schemeClr val="tx1"/>
                </a:solidFill>
                <a:highlight>
                  <a:srgbClr val="00FF00"/>
                </a:highlight>
                <a:latin typeface="Times New Roman" panose="02020603050405020304" pitchFamily="18" charset="0"/>
                <a:ea typeface="Constantia" panose="02030602050306030303" pitchFamily="18" charset="0"/>
                <a:cs typeface="Times New Roman" panose="02020603050405020304" pitchFamily="18" charset="0"/>
              </a:rPr>
              <a:t>This project aims to develop a keystroke behavioral biometrics continuous authentication approach that addresses these limitations by analyzing free-text keystroke dynamics patterns using machine learning algorithms. The proposed approach aims to provide a more secure and reliable authentication method for various applications, such as smartphone authentication, online transactions and accessing sensitive information.</a:t>
            </a:r>
            <a:endParaRPr lang="en-US" sz="1800" dirty="0">
              <a:solidFill>
                <a:schemeClr val="tx1"/>
              </a:solidFill>
              <a:highlight>
                <a:srgbClr val="00FF00"/>
              </a:highlight>
              <a:latin typeface="Times New Roman" panose="02020603050405020304" pitchFamily="18" charset="0"/>
              <a:ea typeface="Constantia" panose="02030602050306030303"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2743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363D-DBB0-4B9A-95E6-9E2851D3CEE5}"/>
              </a:ext>
            </a:extLst>
          </p:cNvPr>
          <p:cNvSpPr>
            <a:spLocks noGrp="1"/>
          </p:cNvSpPr>
          <p:nvPr>
            <p:ph type="title"/>
          </p:nvPr>
        </p:nvSpPr>
        <p:spPr/>
        <p:txBody>
          <a:bodyPr>
            <a:normAutofit/>
          </a:bodyPr>
          <a:lstStyle/>
          <a:p>
            <a:r>
              <a:rPr lang="en-US" sz="4000" b="1"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rPr>
              <a:t>Motivation</a:t>
            </a:r>
            <a:endParaRPr lang="en-US" sz="4000" dirty="0"/>
          </a:p>
        </p:txBody>
      </p:sp>
      <p:sp>
        <p:nvSpPr>
          <p:cNvPr id="3" name="Content Placeholder 2">
            <a:extLst>
              <a:ext uri="{FF2B5EF4-FFF2-40B4-BE49-F238E27FC236}">
                <a16:creationId xmlns:a16="http://schemas.microsoft.com/office/drawing/2014/main" id="{228A4495-6C46-4595-B75D-2B25F9D4AD38}"/>
              </a:ext>
            </a:extLst>
          </p:cNvPr>
          <p:cNvSpPr>
            <a:spLocks noGrp="1"/>
          </p:cNvSpPr>
          <p:nvPr>
            <p:ph idx="1"/>
          </p:nvPr>
        </p:nvSpPr>
        <p:spPr>
          <a:xfrm>
            <a:off x="451658" y="1940737"/>
            <a:ext cx="11288683" cy="4023360"/>
          </a:xfrm>
        </p:spPr>
        <p:txBody>
          <a:bodyPr/>
          <a:lstStyle/>
          <a:p>
            <a:pPr algn="just">
              <a:lnSpc>
                <a:spcPct val="200000"/>
              </a:lnSpc>
            </a:pPr>
            <a:r>
              <a:rPr lang="en-US" dirty="0"/>
              <a:t>            </a:t>
            </a:r>
            <a:r>
              <a:rPr lang="en-US" sz="1800" dirty="0">
                <a:latin typeface="Times New Roman" panose="02020603050405020304" pitchFamily="18" charset="0"/>
                <a:cs typeface="Times New Roman" panose="02020603050405020304" pitchFamily="18" charset="0"/>
              </a:rPr>
              <a:t>The motivation for this project come from the need for improved authentication techniques for smartphones . Current authentication techniques are vulnerable to  unauthorized access and lack real-time intrusion detection , creating threats to user privacy and security . Fortunately , a more robust and continuous authentication system for smartphones can be created by combining keystroke dynamic  and ML , which offers improved  security and user experience on smartphones.</a:t>
            </a:r>
          </a:p>
        </p:txBody>
      </p:sp>
    </p:spTree>
    <p:extLst>
      <p:ext uri="{BB962C8B-B14F-4D97-AF65-F5344CB8AC3E}">
        <p14:creationId xmlns:p14="http://schemas.microsoft.com/office/powerpoint/2010/main" val="175053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6E7E-BAC3-4EF0-89E3-C631C29C8D17}"/>
              </a:ext>
            </a:extLst>
          </p:cNvPr>
          <p:cNvSpPr>
            <a:spLocks noGrp="1"/>
          </p:cNvSpPr>
          <p:nvPr>
            <p:ph type="title"/>
          </p:nvPr>
        </p:nvSpPr>
        <p:spPr/>
        <p:txBody>
          <a:bodyPr>
            <a:normAutofit/>
          </a:bodyPr>
          <a:lstStyle/>
          <a:p>
            <a:r>
              <a:rPr lang="en-US" sz="4000" b="1"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rPr>
              <a:t>Objectives And Goals</a:t>
            </a:r>
            <a:endParaRPr lang="en-US" sz="4000" dirty="0"/>
          </a:p>
        </p:txBody>
      </p:sp>
      <p:sp>
        <p:nvSpPr>
          <p:cNvPr id="5" name="TextBox 4">
            <a:extLst>
              <a:ext uri="{FF2B5EF4-FFF2-40B4-BE49-F238E27FC236}">
                <a16:creationId xmlns:a16="http://schemas.microsoft.com/office/drawing/2014/main" id="{6D887CFB-0782-4DB1-AEFB-D4DACE5E1E54}"/>
              </a:ext>
            </a:extLst>
          </p:cNvPr>
          <p:cNvSpPr txBox="1"/>
          <p:nvPr/>
        </p:nvSpPr>
        <p:spPr>
          <a:xfrm>
            <a:off x="380011" y="1737361"/>
            <a:ext cx="11317184" cy="1121269"/>
          </a:xfrm>
          <a:prstGeom prst="rect">
            <a:avLst/>
          </a:prstGeom>
          <a:noFill/>
        </p:spPr>
        <p:txBody>
          <a:bodyPr wrap="square" rtlCol="0">
            <a:spAutoFit/>
          </a:bodyPr>
          <a:lstStyle/>
          <a:p>
            <a:pPr>
              <a:lnSpc>
                <a:spcPct val="200000"/>
              </a:lnSpc>
            </a:pPr>
            <a:r>
              <a:rPr lang="en-US" dirty="0"/>
              <a:t>         </a:t>
            </a:r>
            <a:r>
              <a:rPr lang="en-US" dirty="0">
                <a:latin typeface="Times New Roman" panose="02020603050405020304" pitchFamily="18" charset="0"/>
                <a:cs typeface="Times New Roman" panose="02020603050405020304" pitchFamily="18" charset="0"/>
              </a:rPr>
              <a:t>The main objective of this project is </a:t>
            </a:r>
            <a:r>
              <a:rPr lang="en-US" b="1" i="1" dirty="0">
                <a:highlight>
                  <a:srgbClr val="00FF00"/>
                </a:highlight>
                <a:latin typeface="Times New Roman" panose="02020603050405020304" pitchFamily="18" charset="0"/>
                <a:cs typeface="Times New Roman" panose="02020603050405020304" pitchFamily="18" charset="0"/>
              </a:rPr>
              <a:t>the implementation of a continuous authentication model based on free-text keystroke dynamics using Machine Learning Algorithms</a:t>
            </a:r>
            <a:r>
              <a:rPr lang="en-US" dirty="0">
                <a:latin typeface="Times New Roman" panose="02020603050405020304" pitchFamily="18" charset="0"/>
                <a:cs typeface="Times New Roman" panose="02020603050405020304" pitchFamily="18" charset="0"/>
              </a:rPr>
              <a:t>. The following objectives are taken into consideration</a:t>
            </a:r>
            <a:r>
              <a:rPr lang="en-US" dirty="0"/>
              <a:t>:</a:t>
            </a:r>
          </a:p>
        </p:txBody>
      </p:sp>
      <p:cxnSp>
        <p:nvCxnSpPr>
          <p:cNvPr id="6" name="Straight Connector 5">
            <a:extLst>
              <a:ext uri="{FF2B5EF4-FFF2-40B4-BE49-F238E27FC236}">
                <a16:creationId xmlns:a16="http://schemas.microsoft.com/office/drawing/2014/main" id="{ACE20DA2-A7E3-A235-1927-ECB25579EA99}"/>
              </a:ext>
            </a:extLst>
          </p:cNvPr>
          <p:cNvCxnSpPr/>
          <p:nvPr/>
        </p:nvCxnSpPr>
        <p:spPr>
          <a:xfrm>
            <a:off x="1097280" y="3074315"/>
            <a:ext cx="0" cy="3094671"/>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7" name="Graphic 6" descr="Chevron arrows with solid fill">
            <a:extLst>
              <a:ext uri="{FF2B5EF4-FFF2-40B4-BE49-F238E27FC236}">
                <a16:creationId xmlns:a16="http://schemas.microsoft.com/office/drawing/2014/main" id="{2E5A7EF2-1695-C77E-ED2F-17458C63D9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7821" y="3127805"/>
            <a:ext cx="736431" cy="730405"/>
          </a:xfrm>
          <a:prstGeom prst="rect">
            <a:avLst/>
          </a:prstGeom>
        </p:spPr>
      </p:pic>
      <p:sp>
        <p:nvSpPr>
          <p:cNvPr id="9" name="TextBox 8">
            <a:extLst>
              <a:ext uri="{FF2B5EF4-FFF2-40B4-BE49-F238E27FC236}">
                <a16:creationId xmlns:a16="http://schemas.microsoft.com/office/drawing/2014/main" id="{64C58FE4-D08A-78F8-494D-A6A53B342B87}"/>
              </a:ext>
            </a:extLst>
          </p:cNvPr>
          <p:cNvSpPr txBox="1"/>
          <p:nvPr/>
        </p:nvSpPr>
        <p:spPr>
          <a:xfrm>
            <a:off x="2114792" y="3184286"/>
            <a:ext cx="9156760" cy="646331"/>
          </a:xfrm>
          <a:prstGeom prst="rect">
            <a:avLst/>
          </a:prstGeom>
          <a:noFill/>
        </p:spPr>
        <p:txBody>
          <a:bodyPr wrap="square">
            <a:spAutoFit/>
          </a:bodyPr>
          <a:lstStyle/>
          <a:p>
            <a:pPr lvl="0"/>
            <a:r>
              <a:rPr lang="en-US" sz="1800" b="1" dirty="0">
                <a:solidFill>
                  <a:schemeClr val="tx1"/>
                </a:solidFill>
                <a:latin typeface="Times New Roman" panose="02020603050405020304" pitchFamily="18" charset="0"/>
                <a:cs typeface="Times New Roman" panose="02020603050405020304" pitchFamily="18" charset="0"/>
              </a:rPr>
              <a:t>Analysis of Keystroke dynamics data to identify the collection of features that will improve the proposed model's ability to identify unauthorized entry attempts.</a:t>
            </a:r>
          </a:p>
        </p:txBody>
      </p:sp>
      <p:sp>
        <p:nvSpPr>
          <p:cNvPr id="11" name="TextBox 10">
            <a:extLst>
              <a:ext uri="{FF2B5EF4-FFF2-40B4-BE49-F238E27FC236}">
                <a16:creationId xmlns:a16="http://schemas.microsoft.com/office/drawing/2014/main" id="{4F2E48FD-20A8-4874-A5C9-38A893AFEA74}"/>
              </a:ext>
            </a:extLst>
          </p:cNvPr>
          <p:cNvSpPr txBox="1"/>
          <p:nvPr/>
        </p:nvSpPr>
        <p:spPr>
          <a:xfrm>
            <a:off x="2114793" y="4085432"/>
            <a:ext cx="9156759" cy="646331"/>
          </a:xfrm>
          <a:prstGeom prst="rect">
            <a:avLst/>
          </a:prstGeom>
          <a:noFill/>
        </p:spPr>
        <p:txBody>
          <a:bodyPr wrap="square">
            <a:spAutoFit/>
          </a:bodyPr>
          <a:lstStyle/>
          <a:p>
            <a:pPr lvl="0"/>
            <a:r>
              <a:rPr lang="en-US" sz="1800" b="1" dirty="0">
                <a:latin typeface="Times New Roman" panose="02020603050405020304" pitchFamily="18" charset="0"/>
                <a:cs typeface="Times New Roman" panose="02020603050405020304" pitchFamily="18" charset="0"/>
              </a:rPr>
              <a:t>Present and evaluate the effectiveness of Keystroke dynamics selected features through a unimodal using ML.</a:t>
            </a:r>
          </a:p>
        </p:txBody>
      </p:sp>
      <p:sp>
        <p:nvSpPr>
          <p:cNvPr id="13" name="TextBox 12">
            <a:extLst>
              <a:ext uri="{FF2B5EF4-FFF2-40B4-BE49-F238E27FC236}">
                <a16:creationId xmlns:a16="http://schemas.microsoft.com/office/drawing/2014/main" id="{B8D3DE16-276C-A4C1-6A2A-09C239519C58}"/>
              </a:ext>
            </a:extLst>
          </p:cNvPr>
          <p:cNvSpPr txBox="1"/>
          <p:nvPr/>
        </p:nvSpPr>
        <p:spPr>
          <a:xfrm>
            <a:off x="2169608" y="5061710"/>
            <a:ext cx="9156759" cy="646331"/>
          </a:xfrm>
          <a:prstGeom prst="rect">
            <a:avLst/>
          </a:prstGeom>
          <a:noFill/>
        </p:spPr>
        <p:txBody>
          <a:bodyPr wrap="square">
            <a:spAutoFit/>
          </a:bodyPr>
          <a:lstStyle/>
          <a:p>
            <a:pPr lvl="0"/>
            <a:r>
              <a:rPr lang="en-US" sz="1800" b="1" dirty="0">
                <a:latin typeface="Times New Roman" panose="02020603050405020304" pitchFamily="18" charset="0"/>
                <a:cs typeface="Times New Roman" panose="02020603050405020304" pitchFamily="18" charset="0"/>
              </a:rPr>
              <a:t>Conduct a thorough comparison of the proposed mode with others Machine Learning Algorithms regarding the goal of superiority demonstrating.</a:t>
            </a:r>
          </a:p>
        </p:txBody>
      </p:sp>
      <p:pic>
        <p:nvPicPr>
          <p:cNvPr id="14" name="Graphic 13" descr="Chevron arrows with solid fill">
            <a:extLst>
              <a:ext uri="{FF2B5EF4-FFF2-40B4-BE49-F238E27FC236}">
                <a16:creationId xmlns:a16="http://schemas.microsoft.com/office/drawing/2014/main" id="{61643BE9-75D4-F3EF-35F0-96F92E7C6C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593" y="4048386"/>
            <a:ext cx="736431" cy="730405"/>
          </a:xfrm>
          <a:prstGeom prst="rect">
            <a:avLst/>
          </a:prstGeom>
        </p:spPr>
      </p:pic>
      <p:pic>
        <p:nvPicPr>
          <p:cNvPr id="15" name="Graphic 14" descr="Chevron arrows with solid fill">
            <a:extLst>
              <a:ext uri="{FF2B5EF4-FFF2-40B4-BE49-F238E27FC236}">
                <a16:creationId xmlns:a16="http://schemas.microsoft.com/office/drawing/2014/main" id="{54F6160A-0EDF-5EED-23EA-EF9BA9DBED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5229" y="5047966"/>
            <a:ext cx="736431" cy="730405"/>
          </a:xfrm>
          <a:prstGeom prst="rect">
            <a:avLst/>
          </a:prstGeom>
        </p:spPr>
      </p:pic>
    </p:spTree>
    <p:extLst>
      <p:ext uri="{BB962C8B-B14F-4D97-AF65-F5344CB8AC3E}">
        <p14:creationId xmlns:p14="http://schemas.microsoft.com/office/powerpoint/2010/main" val="187481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FD141-8C10-4A99-BE80-92C2E248598C}"/>
              </a:ext>
            </a:extLst>
          </p:cNvPr>
          <p:cNvSpPr>
            <a:spLocks noGrp="1"/>
          </p:cNvSpPr>
          <p:nvPr>
            <p:ph type="ctrTitle"/>
          </p:nvPr>
        </p:nvSpPr>
        <p:spPr>
          <a:xfrm>
            <a:off x="7717536" y="619299"/>
            <a:ext cx="9503664" cy="3566160"/>
          </a:xfrm>
        </p:spPr>
        <p:txBody>
          <a:bodyPr/>
          <a:lstStyle/>
          <a:p>
            <a:r>
              <a:rPr lang="en-US" dirty="0"/>
              <a:t>                                 </a:t>
            </a:r>
          </a:p>
        </p:txBody>
      </p:sp>
      <p:sp>
        <p:nvSpPr>
          <p:cNvPr id="6" name="Title 1">
            <a:extLst>
              <a:ext uri="{FF2B5EF4-FFF2-40B4-BE49-F238E27FC236}">
                <a16:creationId xmlns:a16="http://schemas.microsoft.com/office/drawing/2014/main" id="{0F41715A-1D3F-472E-9011-6D33C6200892}"/>
              </a:ext>
            </a:extLst>
          </p:cNvPr>
          <p:cNvSpPr txBox="1">
            <a:spLocks/>
          </p:cNvSpPr>
          <p:nvPr/>
        </p:nvSpPr>
        <p:spPr>
          <a:xfrm>
            <a:off x="1066800" y="621378"/>
            <a:ext cx="10058400" cy="356616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4000" b="1" dirty="0">
                <a:solidFill>
                  <a:srgbClr val="000000"/>
                </a:solidFill>
                <a:latin typeface="Times New Roman" panose="02020603050405020304" pitchFamily="18" charset="0"/>
                <a:ea typeface="Constantia" panose="02030602050306030303" pitchFamily="18" charset="0"/>
              </a:rPr>
              <a:t>Proposed Model Methodology </a:t>
            </a:r>
            <a:endParaRPr lang="en-US" sz="4000" dirty="0"/>
          </a:p>
        </p:txBody>
      </p:sp>
      <p:pic>
        <p:nvPicPr>
          <p:cNvPr id="7" name="Picture 2" descr="31 Research Methodology Colored Outline Icons - Free in SVG, PNG, ICO -  IconScout">
            <a:extLst>
              <a:ext uri="{FF2B5EF4-FFF2-40B4-BE49-F238E27FC236}">
                <a16:creationId xmlns:a16="http://schemas.microsoft.com/office/drawing/2014/main" id="{55C444C5-CBB4-45BA-98FD-E1E382C16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500" t="7710" r="166500" b="-7710"/>
          <a:stretch/>
        </p:blipFill>
        <p:spPr bwMode="auto">
          <a:xfrm>
            <a:off x="4946246" y="207014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1 Research Methodology Colored Outline Icons - Free in SVG, PNG, ICO -  IconScout">
            <a:extLst>
              <a:ext uri="{FF2B5EF4-FFF2-40B4-BE49-F238E27FC236}">
                <a16:creationId xmlns:a16="http://schemas.microsoft.com/office/drawing/2014/main" id="{29A7DB60-1638-4B20-84E4-459060FA3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281" y="1459827"/>
            <a:ext cx="3938345" cy="39383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1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6C1A-3541-49E0-8680-11FD2360C28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Keystroke Dynamics</a:t>
            </a:r>
          </a:p>
        </p:txBody>
      </p:sp>
      <p:sp>
        <p:nvSpPr>
          <p:cNvPr id="3" name="Content Placeholder 2">
            <a:extLst>
              <a:ext uri="{FF2B5EF4-FFF2-40B4-BE49-F238E27FC236}">
                <a16:creationId xmlns:a16="http://schemas.microsoft.com/office/drawing/2014/main" id="{B5916454-C26E-42EC-8BA2-BC0CB85ACFDC}"/>
              </a:ext>
            </a:extLst>
          </p:cNvPr>
          <p:cNvSpPr>
            <a:spLocks noGrp="1"/>
          </p:cNvSpPr>
          <p:nvPr>
            <p:ph idx="1"/>
          </p:nvPr>
        </p:nvSpPr>
        <p:spPr>
          <a:xfrm>
            <a:off x="1097280" y="3035777"/>
            <a:ext cx="3497022" cy="2057193"/>
          </a:xfrm>
        </p:spPr>
        <p:txBody>
          <a:bodyPr>
            <a:normAutofit lnSpcReduction="10000"/>
          </a:bodyPr>
          <a:lstStyle/>
          <a:p>
            <a:pPr>
              <a:lnSpc>
                <a:spcPct val="150000"/>
              </a:lnSpc>
            </a:pPr>
            <a:r>
              <a:rPr lang="en-US" sz="1800" dirty="0">
                <a:latin typeface="Times New Roman" panose="02020603050405020304" pitchFamily="18" charset="0"/>
                <a:ea typeface="Constantia" panose="02030602050306030303" pitchFamily="18" charset="0"/>
                <a:cs typeface="Times New Roman" panose="02020603050405020304" pitchFamily="18" charset="0"/>
              </a:rPr>
              <a:t>       Keystroke dynamics KD commonly include analyzing the time characteristics such as key press or release duration and their latencies.</a:t>
            </a:r>
          </a:p>
          <a:p>
            <a:endParaRPr lang="en-US" sz="1800" dirty="0"/>
          </a:p>
        </p:txBody>
      </p:sp>
      <p:pic>
        <p:nvPicPr>
          <p:cNvPr id="9" name="Picture 8">
            <a:extLst>
              <a:ext uri="{FF2B5EF4-FFF2-40B4-BE49-F238E27FC236}">
                <a16:creationId xmlns:a16="http://schemas.microsoft.com/office/drawing/2014/main" id="{D500B9FC-C3DF-48A1-A9C8-7C4FD6DA7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234" y="1968397"/>
            <a:ext cx="6210486" cy="40644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69513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6C1A-3541-49E0-8680-11FD2360C282}"/>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Dataset</a:t>
            </a:r>
            <a:r>
              <a:rPr lang="en-US" dirty="0"/>
              <a:t> </a:t>
            </a:r>
          </a:p>
        </p:txBody>
      </p:sp>
      <p:sp>
        <p:nvSpPr>
          <p:cNvPr id="3" name="Content Placeholder 2">
            <a:extLst>
              <a:ext uri="{FF2B5EF4-FFF2-40B4-BE49-F238E27FC236}">
                <a16:creationId xmlns:a16="http://schemas.microsoft.com/office/drawing/2014/main" id="{B5916454-C26E-42EC-8BA2-BC0CB85ACFDC}"/>
              </a:ext>
            </a:extLst>
          </p:cNvPr>
          <p:cNvSpPr>
            <a:spLocks noGrp="1"/>
          </p:cNvSpPr>
          <p:nvPr>
            <p:ph idx="1"/>
          </p:nvPr>
        </p:nvSpPr>
        <p:spPr>
          <a:xfrm>
            <a:off x="651231" y="2043777"/>
            <a:ext cx="10058400" cy="4023360"/>
          </a:xfrm>
        </p:spPr>
        <p:txBody>
          <a:bodyPr>
            <a:normAutofit/>
          </a:bodyPr>
          <a:lstStyle/>
          <a:p>
            <a:r>
              <a:rPr lang="en-US" sz="1800" dirty="0">
                <a:solidFill>
                  <a:srgbClr val="000000"/>
                </a:solidFill>
                <a:latin typeface="Times New Roman" panose="02020603050405020304" pitchFamily="18" charset="0"/>
                <a:ea typeface="Constantia" panose="02030602050306030303" pitchFamily="18" charset="0"/>
              </a:rPr>
              <a:t>       The BB-MAS (Behavioral Biometrics Multi-device and Multi-Activity data from Same users) , 2019</a:t>
            </a:r>
          </a:p>
          <a:p>
            <a:pPr marL="0" marR="0">
              <a:lnSpc>
                <a:spcPct val="110000"/>
              </a:lnSpc>
              <a:spcBef>
                <a:spcPts val="600"/>
              </a:spcBef>
              <a:spcAft>
                <a:spcPts val="1000"/>
              </a:spcAft>
            </a:pPr>
            <a:r>
              <a:rPr lang="en-US" sz="1800"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The proposed </a:t>
            </a:r>
            <a:r>
              <a:rPr lang="en-US" sz="1800" dirty="0" err="1">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uni</a:t>
            </a:r>
            <a:r>
              <a:rPr lang="en-US" sz="1800"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-modal approach depends on using </a:t>
            </a:r>
            <a:r>
              <a:rPr lang="en-US" sz="1800" b="1" dirty="0">
                <a:solidFill>
                  <a:srgbClr val="FF0000"/>
                </a:solidFill>
                <a:latin typeface="Times New Roman" panose="02020603050405020304" pitchFamily="18" charset="0"/>
                <a:ea typeface="Constantia" panose="02030602050306030303" pitchFamily="18" charset="0"/>
                <a:cs typeface="Times New Roman" panose="02020603050405020304" pitchFamily="18" charset="0"/>
              </a:rPr>
              <a:t>56 users' data from BBMAS dataset </a:t>
            </a:r>
            <a:r>
              <a:rPr lang="en-US" sz="1800"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a:t>
            </a:r>
          </a:p>
          <a:p>
            <a:pPr marL="0" marR="0">
              <a:lnSpc>
                <a:spcPct val="110000"/>
              </a:lnSpc>
              <a:spcBef>
                <a:spcPts val="600"/>
              </a:spcBef>
              <a:spcAft>
                <a:spcPts val="1000"/>
              </a:spcAft>
            </a:pPr>
            <a:r>
              <a:rPr lang="en-US" sz="1800" dirty="0">
                <a:solidFill>
                  <a:srgbClr val="000000"/>
                </a:solidFill>
                <a:latin typeface="Times New Roman" panose="02020603050405020304" pitchFamily="18" charset="0"/>
                <a:ea typeface="Constantia" panose="02030602050306030303" pitchFamily="18" charset="0"/>
                <a:cs typeface="Times New Roman" panose="02020603050405020304" pitchFamily="18" charset="0"/>
              </a:rPr>
              <a:t>( 22400 samples  ,  56 users * 400 ) </a:t>
            </a:r>
          </a:p>
          <a:p>
            <a:pPr marL="194310" marR="0" indent="-285750">
              <a:lnSpc>
                <a:spcPct val="110000"/>
              </a:lnSpc>
              <a:spcBef>
                <a:spcPts val="600"/>
              </a:spcBef>
              <a:spcAft>
                <a:spcPts val="1000"/>
              </a:spcAft>
              <a:buFont typeface="Wingdings" panose="05000000000000000000" pitchFamily="2" charset="2"/>
              <a:buChar char="q"/>
            </a:pPr>
            <a:r>
              <a:rPr lang="en-US" sz="1800" dirty="0">
                <a:solidFill>
                  <a:srgbClr val="595959"/>
                </a:solidFill>
                <a:latin typeface="Constantia" panose="02030602050306030303" pitchFamily="18" charset="0"/>
                <a:ea typeface="Constantia" panose="02030602050306030303" pitchFamily="18" charset="0"/>
                <a:cs typeface="Times New Roman" panose="02020603050405020304" pitchFamily="18" charset="0"/>
              </a:rPr>
              <a:t>Balanced  ( 400 samples for each user )                                                                                                                             </a:t>
            </a:r>
          </a:p>
          <a:p>
            <a:pPr marL="194310" marR="0" indent="-285750">
              <a:lnSpc>
                <a:spcPct val="110000"/>
              </a:lnSpc>
              <a:spcBef>
                <a:spcPts val="600"/>
              </a:spcBef>
              <a:spcAft>
                <a:spcPts val="1000"/>
              </a:spcAft>
              <a:buFont typeface="Wingdings" panose="05000000000000000000" pitchFamily="2" charset="2"/>
              <a:buChar char="q"/>
            </a:pPr>
            <a:r>
              <a:rPr lang="en-US" sz="1800" dirty="0">
                <a:solidFill>
                  <a:srgbClr val="595959"/>
                </a:solidFill>
                <a:latin typeface="Constantia" panose="02030602050306030303" pitchFamily="18" charset="0"/>
                <a:ea typeface="Constantia" panose="02030602050306030303" pitchFamily="18" charset="0"/>
                <a:cs typeface="Times New Roman" panose="02020603050405020304" pitchFamily="18" charset="0"/>
              </a:rPr>
              <a:t>Multiclass ( 56 Subject ) </a:t>
            </a:r>
            <a:endParaRPr lang="en-US" sz="1800" dirty="0"/>
          </a:p>
        </p:txBody>
      </p:sp>
      <p:pic>
        <p:nvPicPr>
          <p:cNvPr id="4" name="Graphic 3" descr="Database">
            <a:extLst>
              <a:ext uri="{FF2B5EF4-FFF2-40B4-BE49-F238E27FC236}">
                <a16:creationId xmlns:a16="http://schemas.microsoft.com/office/drawing/2014/main" id="{31E86B43-D2E5-470B-A588-43B091912F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3552" y="2517356"/>
            <a:ext cx="3894280" cy="3894280"/>
          </a:xfrm>
          <a:prstGeom prst="rect">
            <a:avLst/>
          </a:prstGeom>
        </p:spPr>
      </p:pic>
    </p:spTree>
    <p:extLst>
      <p:ext uri="{BB962C8B-B14F-4D97-AF65-F5344CB8AC3E}">
        <p14:creationId xmlns:p14="http://schemas.microsoft.com/office/powerpoint/2010/main" val="3500556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9093D30-90B5-E8E4-BC21-4D2CA3D1FCA6}"/>
              </a:ext>
            </a:extLst>
          </p:cNvPr>
          <p:cNvCxnSpPr>
            <a:cxnSpLocks/>
          </p:cNvCxnSpPr>
          <p:nvPr/>
        </p:nvCxnSpPr>
        <p:spPr>
          <a:xfrm>
            <a:off x="605641" y="1353540"/>
            <a:ext cx="0" cy="3824102"/>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3" name="Graphic 2" descr="Chevron arrows with solid fill">
            <a:extLst>
              <a:ext uri="{FF2B5EF4-FFF2-40B4-BE49-F238E27FC236}">
                <a16:creationId xmlns:a16="http://schemas.microsoft.com/office/drawing/2014/main" id="{1F9DFFA8-3DFD-C739-6819-8C3D9C92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037" y="1280110"/>
            <a:ext cx="736431" cy="730405"/>
          </a:xfrm>
          <a:prstGeom prst="rect">
            <a:avLst/>
          </a:prstGeom>
        </p:spPr>
      </p:pic>
      <p:pic>
        <p:nvPicPr>
          <p:cNvPr id="4" name="Graphic 3" descr="Chevron arrows with solid fill">
            <a:extLst>
              <a:ext uri="{FF2B5EF4-FFF2-40B4-BE49-F238E27FC236}">
                <a16:creationId xmlns:a16="http://schemas.microsoft.com/office/drawing/2014/main" id="{A29DA398-7E38-5877-59F9-1C247D83C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625" y="4621318"/>
            <a:ext cx="736431" cy="730405"/>
          </a:xfrm>
          <a:prstGeom prst="rect">
            <a:avLst/>
          </a:prstGeom>
        </p:spPr>
      </p:pic>
      <p:pic>
        <p:nvPicPr>
          <p:cNvPr id="6" name="Graphic 5" descr="Chevron arrows with solid fill">
            <a:extLst>
              <a:ext uri="{FF2B5EF4-FFF2-40B4-BE49-F238E27FC236}">
                <a16:creationId xmlns:a16="http://schemas.microsoft.com/office/drawing/2014/main" id="{A72F0CDC-8C5D-C972-6C3D-C8F355BDBA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8028" y="1279176"/>
            <a:ext cx="736431" cy="730405"/>
          </a:xfrm>
          <a:prstGeom prst="rect">
            <a:avLst/>
          </a:prstGeom>
        </p:spPr>
      </p:pic>
      <p:pic>
        <p:nvPicPr>
          <p:cNvPr id="7" name="Graphic 6" descr="Chevron arrows with solid fill">
            <a:extLst>
              <a:ext uri="{FF2B5EF4-FFF2-40B4-BE49-F238E27FC236}">
                <a16:creationId xmlns:a16="http://schemas.microsoft.com/office/drawing/2014/main" id="{4CBBA91F-65C3-07F8-97B5-A22659D20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8028" y="4621318"/>
            <a:ext cx="736431" cy="730405"/>
          </a:xfrm>
          <a:prstGeom prst="rect">
            <a:avLst/>
          </a:prstGeom>
        </p:spPr>
      </p:pic>
      <p:cxnSp>
        <p:nvCxnSpPr>
          <p:cNvPr id="8" name="Straight Connector 7">
            <a:extLst>
              <a:ext uri="{FF2B5EF4-FFF2-40B4-BE49-F238E27FC236}">
                <a16:creationId xmlns:a16="http://schemas.microsoft.com/office/drawing/2014/main" id="{F9F793A5-5AEE-049E-8FF9-64F97B26A248}"/>
              </a:ext>
            </a:extLst>
          </p:cNvPr>
          <p:cNvCxnSpPr>
            <a:cxnSpLocks/>
          </p:cNvCxnSpPr>
          <p:nvPr/>
        </p:nvCxnSpPr>
        <p:spPr>
          <a:xfrm>
            <a:off x="11521835" y="1357106"/>
            <a:ext cx="0" cy="3903664"/>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3074" name="Picture 2" descr="قرآن كريم ~ آية ~ وَمَا تَوْفِيقِي إِلَّا بِاللَّهِ ۚعَلَيْهِ تَوَكَّلْتُ  وَإِلَيْهِ أُنِيبُ | Place card holders, New year wallpaper, Frame">
            <a:extLst>
              <a:ext uri="{FF2B5EF4-FFF2-40B4-BE49-F238E27FC236}">
                <a16:creationId xmlns:a16="http://schemas.microsoft.com/office/drawing/2014/main" id="{FAECA14A-10B8-591E-E658-0B3B5AE9746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833255" y="1353540"/>
            <a:ext cx="6049483" cy="38548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5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3252-F172-406A-9114-B1DFA0C5D16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Data Feature Extraction And Pre-processing </a:t>
            </a:r>
          </a:p>
        </p:txBody>
      </p:sp>
      <p:sp>
        <p:nvSpPr>
          <p:cNvPr id="3" name="Content Placeholder 2">
            <a:extLst>
              <a:ext uri="{FF2B5EF4-FFF2-40B4-BE49-F238E27FC236}">
                <a16:creationId xmlns:a16="http://schemas.microsoft.com/office/drawing/2014/main" id="{2E54022D-EDCA-486A-B84D-2CE52214D3B8}"/>
              </a:ext>
            </a:extLst>
          </p:cNvPr>
          <p:cNvSpPr>
            <a:spLocks noGrp="1"/>
          </p:cNvSpPr>
          <p:nvPr>
            <p:ph idx="1"/>
          </p:nvPr>
        </p:nvSpPr>
        <p:spPr/>
        <p:txBody>
          <a:bodyPr/>
          <a:lstStyle/>
          <a:p>
            <a:r>
              <a:rPr lang="en-US" b="1" dirty="0">
                <a:solidFill>
                  <a:srgbClr val="C00000"/>
                </a:solidFill>
                <a:latin typeface="Constantia" panose="02030602050306030303" pitchFamily="18" charset="0"/>
                <a:ea typeface="Constantia" panose="02030602050306030303" pitchFamily="18" charset="0"/>
                <a:cs typeface="Times New Roman" panose="02020603050405020304" pitchFamily="18" charset="0"/>
              </a:rPr>
              <a:t>The feature extraction method proposed in ([7]) is applied in this project</a:t>
            </a:r>
          </a:p>
          <a:p>
            <a:endParaRPr lang="en-US" b="1" dirty="0">
              <a:solidFill>
                <a:srgbClr val="C00000"/>
              </a:solidFill>
              <a:latin typeface="Constantia" panose="02030602050306030303" pitchFamily="18" charset="0"/>
              <a:ea typeface="Constantia" panose="02030602050306030303" pitchFamily="18" charset="0"/>
              <a:cs typeface="Times New Roman" panose="02020603050405020304" pitchFamily="18" charset="0"/>
            </a:endParaRPr>
          </a:p>
          <a:p>
            <a:r>
              <a:rPr lang="en-US" b="1" dirty="0">
                <a:latin typeface="Constantia" panose="02030602050306030303" pitchFamily="18" charset="0"/>
                <a:ea typeface="Constantia" panose="02030602050306030303" pitchFamily="18" charset="0"/>
                <a:cs typeface="Times New Roman" panose="02020603050405020304" pitchFamily="18" charset="0"/>
              </a:rPr>
              <a:t> </a:t>
            </a:r>
          </a:p>
          <a:p>
            <a:endParaRPr lang="en-US" b="1" dirty="0">
              <a:latin typeface="Constantia" panose="02030602050306030303" pitchFamily="18" charset="0"/>
              <a:cs typeface="Times New Roman" panose="02020603050405020304" pitchFamily="18" charset="0"/>
            </a:endParaRPr>
          </a:p>
          <a:p>
            <a:endParaRPr lang="en-US" b="1" dirty="0"/>
          </a:p>
          <a:p>
            <a:endParaRPr lang="en-US" dirty="0"/>
          </a:p>
        </p:txBody>
      </p:sp>
      <p:pic>
        <p:nvPicPr>
          <p:cNvPr id="8" name="Picture 7">
            <a:extLst>
              <a:ext uri="{FF2B5EF4-FFF2-40B4-BE49-F238E27FC236}">
                <a16:creationId xmlns:a16="http://schemas.microsoft.com/office/drawing/2014/main" id="{00B8FCF3-B235-4A66-8D36-1908BDBB3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12" y="2824044"/>
            <a:ext cx="9542008" cy="2516052"/>
          </a:xfrm>
          <a:prstGeom prst="rect">
            <a:avLst/>
          </a:prstGeom>
        </p:spPr>
      </p:pic>
    </p:spTree>
    <p:extLst>
      <p:ext uri="{BB962C8B-B14F-4D97-AF65-F5344CB8AC3E}">
        <p14:creationId xmlns:p14="http://schemas.microsoft.com/office/powerpoint/2010/main" val="1165440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90C-7D72-4CEC-A6BA-E795ED637AE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1684E76-9FA2-452F-B54A-0A861DD2C298}"/>
              </a:ext>
            </a:extLst>
          </p:cNvPr>
          <p:cNvPicPr>
            <a:picLocks noGrp="1" noChangeAspect="1"/>
          </p:cNvPicPr>
          <p:nvPr>
            <p:ph idx="1"/>
          </p:nvPr>
        </p:nvPicPr>
        <p:blipFill>
          <a:blip r:embed="rId2"/>
          <a:stretch>
            <a:fillRect/>
          </a:stretch>
        </p:blipFill>
        <p:spPr>
          <a:xfrm>
            <a:off x="56517" y="78059"/>
            <a:ext cx="12135483" cy="6349989"/>
          </a:xfrm>
          <a:prstGeom prst="rect">
            <a:avLst/>
          </a:prstGeom>
        </p:spPr>
      </p:pic>
      <p:sp>
        <p:nvSpPr>
          <p:cNvPr id="3" name="Rectangle 2">
            <a:extLst>
              <a:ext uri="{FF2B5EF4-FFF2-40B4-BE49-F238E27FC236}">
                <a16:creationId xmlns:a16="http://schemas.microsoft.com/office/drawing/2014/main" id="{8490E102-8D03-41EA-2F82-4C231B67AE8B}"/>
              </a:ext>
            </a:extLst>
          </p:cNvPr>
          <p:cNvSpPr/>
          <p:nvPr/>
        </p:nvSpPr>
        <p:spPr>
          <a:xfrm>
            <a:off x="2656969" y="182326"/>
            <a:ext cx="83277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Keystroke features HEATMAP</a:t>
            </a:r>
          </a:p>
        </p:txBody>
      </p:sp>
    </p:spTree>
    <p:extLst>
      <p:ext uri="{BB962C8B-B14F-4D97-AF65-F5344CB8AC3E}">
        <p14:creationId xmlns:p14="http://schemas.microsoft.com/office/powerpoint/2010/main" val="406681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0762-4040-4C2C-99A4-A5C24807A6E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Keystroke Features Importance</a:t>
            </a:r>
          </a:p>
        </p:txBody>
      </p:sp>
      <p:pic>
        <p:nvPicPr>
          <p:cNvPr id="4" name="Content Placeholder 3">
            <a:extLst>
              <a:ext uri="{FF2B5EF4-FFF2-40B4-BE49-F238E27FC236}">
                <a16:creationId xmlns:a16="http://schemas.microsoft.com/office/drawing/2014/main" id="{E73849CD-4DCC-48A3-AA6E-24C42BEFC2B2}"/>
              </a:ext>
            </a:extLst>
          </p:cNvPr>
          <p:cNvPicPr>
            <a:picLocks noGrp="1" noChangeAspect="1"/>
          </p:cNvPicPr>
          <p:nvPr>
            <p:ph idx="1"/>
          </p:nvPr>
        </p:nvPicPr>
        <p:blipFill>
          <a:blip r:embed="rId2"/>
          <a:stretch>
            <a:fillRect/>
          </a:stretch>
        </p:blipFill>
        <p:spPr>
          <a:xfrm>
            <a:off x="463854" y="1737360"/>
            <a:ext cx="10691826" cy="4611671"/>
          </a:xfrm>
          <a:prstGeom prst="rect">
            <a:avLst/>
          </a:prstGeom>
        </p:spPr>
      </p:pic>
    </p:spTree>
    <p:extLst>
      <p:ext uri="{BB962C8B-B14F-4D97-AF65-F5344CB8AC3E}">
        <p14:creationId xmlns:p14="http://schemas.microsoft.com/office/powerpoint/2010/main" val="197585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FE823-B544-46D9-97A8-3B2CB0FA804D}"/>
              </a:ext>
            </a:extLst>
          </p:cNvPr>
          <p:cNvSpPr>
            <a:spLocks noGrp="1"/>
          </p:cNvSpPr>
          <p:nvPr>
            <p:ph type="title"/>
          </p:nvPr>
        </p:nvSpPr>
        <p:spPr/>
        <p:txBody>
          <a:bodyPr>
            <a:normAutofit/>
          </a:bodyPr>
          <a:lstStyle/>
          <a:p>
            <a:r>
              <a:rPr lang="en-US" sz="3600" b="1" dirty="0">
                <a:solidFill>
                  <a:srgbClr val="000000"/>
                </a:solidFill>
                <a:latin typeface="Constantia" panose="02030602050306030303" pitchFamily="18" charset="0"/>
                <a:ea typeface="Times New Roman" panose="02020603050405020304" pitchFamily="18" charset="0"/>
                <a:cs typeface="Times New Roman" panose="02020603050405020304" pitchFamily="18" charset="0"/>
              </a:rPr>
              <a:t>Feature Selection And Classification Methods</a:t>
            </a:r>
            <a:endParaRPr lang="en-US" sz="3600" dirty="0"/>
          </a:p>
        </p:txBody>
      </p:sp>
      <p:pic>
        <p:nvPicPr>
          <p:cNvPr id="4" name="Content Placeholder 3">
            <a:extLst>
              <a:ext uri="{FF2B5EF4-FFF2-40B4-BE49-F238E27FC236}">
                <a16:creationId xmlns:a16="http://schemas.microsoft.com/office/drawing/2014/main" id="{1BF3C3B8-9A77-40AD-9BDF-7BB74E490B98}"/>
              </a:ext>
            </a:extLst>
          </p:cNvPr>
          <p:cNvPicPr>
            <a:picLocks noGrp="1" noChangeAspect="1"/>
          </p:cNvPicPr>
          <p:nvPr>
            <p:ph idx="1"/>
          </p:nvPr>
        </p:nvPicPr>
        <p:blipFill>
          <a:blip r:embed="rId2"/>
          <a:stretch>
            <a:fillRect/>
          </a:stretch>
        </p:blipFill>
        <p:spPr>
          <a:xfrm>
            <a:off x="5995087" y="3696067"/>
            <a:ext cx="262151" cy="323116"/>
          </a:xfrm>
          <a:prstGeom prst="rect">
            <a:avLst/>
          </a:prstGeom>
        </p:spPr>
      </p:pic>
      <p:graphicFrame>
        <p:nvGraphicFramePr>
          <p:cNvPr id="6" name="Table 5">
            <a:extLst>
              <a:ext uri="{FF2B5EF4-FFF2-40B4-BE49-F238E27FC236}">
                <a16:creationId xmlns:a16="http://schemas.microsoft.com/office/drawing/2014/main" id="{1F2BA82E-9715-404B-A44E-B9AD2CECCB62}"/>
              </a:ext>
            </a:extLst>
          </p:cNvPr>
          <p:cNvGraphicFramePr>
            <a:graphicFrameLocks noGrp="1"/>
          </p:cNvGraphicFramePr>
          <p:nvPr>
            <p:extLst>
              <p:ext uri="{D42A27DB-BD31-4B8C-83A1-F6EECF244321}">
                <p14:modId xmlns:p14="http://schemas.microsoft.com/office/powerpoint/2010/main" val="1658699377"/>
              </p:ext>
            </p:extLst>
          </p:nvPr>
        </p:nvGraphicFramePr>
        <p:xfrm>
          <a:off x="401443" y="1984917"/>
          <a:ext cx="11184674" cy="4025592"/>
        </p:xfrm>
        <a:graphic>
          <a:graphicData uri="http://schemas.openxmlformats.org/drawingml/2006/table">
            <a:tbl>
              <a:tblPr firstRow="1" firstCol="1" bandRow="1">
                <a:tableStyleId>{F5AB1C69-6EDB-4FF4-983F-18BD219EF322}</a:tableStyleId>
              </a:tblPr>
              <a:tblGrid>
                <a:gridCol w="613412">
                  <a:extLst>
                    <a:ext uri="{9D8B030D-6E8A-4147-A177-3AD203B41FA5}">
                      <a16:colId xmlns:a16="http://schemas.microsoft.com/office/drawing/2014/main" val="929506044"/>
                    </a:ext>
                  </a:extLst>
                </a:gridCol>
                <a:gridCol w="3300188">
                  <a:extLst>
                    <a:ext uri="{9D8B030D-6E8A-4147-A177-3AD203B41FA5}">
                      <a16:colId xmlns:a16="http://schemas.microsoft.com/office/drawing/2014/main" val="835941862"/>
                    </a:ext>
                  </a:extLst>
                </a:gridCol>
                <a:gridCol w="1683407">
                  <a:extLst>
                    <a:ext uri="{9D8B030D-6E8A-4147-A177-3AD203B41FA5}">
                      <a16:colId xmlns:a16="http://schemas.microsoft.com/office/drawing/2014/main" val="3487425483"/>
                    </a:ext>
                  </a:extLst>
                </a:gridCol>
                <a:gridCol w="1556819">
                  <a:extLst>
                    <a:ext uri="{9D8B030D-6E8A-4147-A177-3AD203B41FA5}">
                      <a16:colId xmlns:a16="http://schemas.microsoft.com/office/drawing/2014/main" val="823175448"/>
                    </a:ext>
                  </a:extLst>
                </a:gridCol>
                <a:gridCol w="2016534">
                  <a:extLst>
                    <a:ext uri="{9D8B030D-6E8A-4147-A177-3AD203B41FA5}">
                      <a16:colId xmlns:a16="http://schemas.microsoft.com/office/drawing/2014/main" val="2500732574"/>
                    </a:ext>
                  </a:extLst>
                </a:gridCol>
                <a:gridCol w="2014314">
                  <a:extLst>
                    <a:ext uri="{9D8B030D-6E8A-4147-A177-3AD203B41FA5}">
                      <a16:colId xmlns:a16="http://schemas.microsoft.com/office/drawing/2014/main" val="4270941368"/>
                    </a:ext>
                  </a:extLst>
                </a:gridCol>
              </a:tblGrid>
              <a:tr h="447288">
                <a:tc>
                  <a:txBody>
                    <a:bodyPr/>
                    <a:lstStyle/>
                    <a:p>
                      <a:pPr marL="0" marR="0" algn="ctr">
                        <a:lnSpc>
                          <a:spcPct val="150000"/>
                        </a:lnSpc>
                        <a:spcBef>
                          <a:spcPts val="0"/>
                        </a:spcBef>
                        <a:spcAft>
                          <a:spcPts val="0"/>
                        </a:spcAft>
                      </a:pPr>
                      <a:r>
                        <a:rPr lang="en-US" sz="1600" dirty="0">
                          <a:effectLst/>
                        </a:rPr>
                        <a:t> </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classifier</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ACC%</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F1 score</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Recall</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Precision</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14865532"/>
                  </a:ext>
                </a:extLst>
              </a:tr>
              <a:tr h="447288">
                <a:tc>
                  <a:txBody>
                    <a:bodyPr/>
                    <a:lstStyle/>
                    <a:p>
                      <a:pPr marL="0" marR="0" algn="ctr">
                        <a:lnSpc>
                          <a:spcPct val="150000"/>
                        </a:lnSpc>
                        <a:spcBef>
                          <a:spcPts val="0"/>
                        </a:spcBef>
                        <a:spcAft>
                          <a:spcPts val="0"/>
                        </a:spcAft>
                      </a:pPr>
                      <a:r>
                        <a:rPr lang="en-US" sz="1600">
                          <a:effectLst/>
                        </a:rPr>
                        <a:t>1</a:t>
                      </a:r>
                      <a:endParaRPr lang="en-US" sz="160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Random Forest</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1</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1390014"/>
                  </a:ext>
                </a:extLst>
              </a:tr>
              <a:tr h="447288">
                <a:tc>
                  <a:txBody>
                    <a:bodyPr/>
                    <a:lstStyle/>
                    <a:p>
                      <a:pPr marL="0" marR="0" algn="ctr">
                        <a:lnSpc>
                          <a:spcPct val="150000"/>
                        </a:lnSpc>
                        <a:spcBef>
                          <a:spcPts val="0"/>
                        </a:spcBef>
                        <a:spcAft>
                          <a:spcPts val="0"/>
                        </a:spcAft>
                      </a:pPr>
                      <a:r>
                        <a:rPr lang="en-US" sz="1600">
                          <a:effectLst/>
                        </a:rPr>
                        <a:t>2</a:t>
                      </a:r>
                      <a:endParaRPr lang="en-US" sz="160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K-Nearest Neighbors</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0.998</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0.998</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7774880"/>
                  </a:ext>
                </a:extLst>
              </a:tr>
              <a:tr h="447288">
                <a:tc>
                  <a:txBody>
                    <a:bodyPr/>
                    <a:lstStyle/>
                    <a:p>
                      <a:pPr marL="0" marR="0" algn="ctr">
                        <a:lnSpc>
                          <a:spcPct val="150000"/>
                        </a:lnSpc>
                        <a:spcBef>
                          <a:spcPts val="0"/>
                        </a:spcBef>
                        <a:spcAft>
                          <a:spcPts val="0"/>
                        </a:spcAft>
                      </a:pPr>
                      <a:r>
                        <a:rPr lang="en-US" sz="1600" dirty="0">
                          <a:effectLst/>
                        </a:rPr>
                        <a:t>3</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err="1">
                          <a:effectLst/>
                        </a:rPr>
                        <a:t>XGBoost</a:t>
                      </a:r>
                      <a:r>
                        <a:rPr lang="en-US" sz="1600" b="1" dirty="0">
                          <a:effectLst/>
                        </a:rPr>
                        <a:t> Classifier</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0.995</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0.995</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1</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1</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6839155"/>
                  </a:ext>
                </a:extLst>
              </a:tr>
              <a:tr h="447288">
                <a:tc>
                  <a:txBody>
                    <a:bodyPr/>
                    <a:lstStyle/>
                    <a:p>
                      <a:pPr marL="0" marR="0" algn="ctr">
                        <a:lnSpc>
                          <a:spcPct val="150000"/>
                        </a:lnSpc>
                        <a:spcBef>
                          <a:spcPts val="0"/>
                        </a:spcBef>
                        <a:spcAft>
                          <a:spcPts val="0"/>
                        </a:spcAft>
                      </a:pPr>
                      <a:r>
                        <a:rPr lang="en-US" sz="1600" dirty="0">
                          <a:effectLst/>
                        </a:rPr>
                        <a:t>4</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Support Vector Machine</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0.989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0.989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0.993</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0.993</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5656736"/>
                  </a:ext>
                </a:extLst>
              </a:tr>
              <a:tr h="447288">
                <a:tc>
                  <a:txBody>
                    <a:bodyPr/>
                    <a:lstStyle/>
                    <a:p>
                      <a:pPr marL="0" marR="0" algn="ctr">
                        <a:lnSpc>
                          <a:spcPct val="150000"/>
                        </a:lnSpc>
                        <a:spcBef>
                          <a:spcPts val="0"/>
                        </a:spcBef>
                        <a:spcAft>
                          <a:spcPts val="0"/>
                        </a:spcAft>
                      </a:pPr>
                      <a:r>
                        <a:rPr lang="en-US" sz="1600" dirty="0">
                          <a:effectLst/>
                        </a:rPr>
                        <a:t>5</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Multi-layer Perceptron</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0.989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0.989</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7178394"/>
                  </a:ext>
                </a:extLst>
              </a:tr>
              <a:tr h="447288">
                <a:tc>
                  <a:txBody>
                    <a:bodyPr/>
                    <a:lstStyle/>
                    <a:p>
                      <a:pPr marL="0" marR="0" algn="ctr">
                        <a:lnSpc>
                          <a:spcPct val="150000"/>
                        </a:lnSpc>
                        <a:spcBef>
                          <a:spcPts val="0"/>
                        </a:spcBef>
                        <a:spcAft>
                          <a:spcPts val="0"/>
                        </a:spcAft>
                      </a:pPr>
                      <a:r>
                        <a:rPr lang="en-US" sz="1600" dirty="0">
                          <a:effectLst/>
                        </a:rPr>
                        <a:t>6</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Naive Bayes Classifier</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0.969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0.969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a:effectLst/>
                        </a:rPr>
                        <a:t>0.976</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0.976</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8402732"/>
                  </a:ext>
                </a:extLst>
              </a:tr>
              <a:tr h="447288">
                <a:tc>
                  <a:txBody>
                    <a:bodyPr/>
                    <a:lstStyle/>
                    <a:p>
                      <a:pPr marL="0" marR="0" algn="ctr">
                        <a:lnSpc>
                          <a:spcPct val="150000"/>
                        </a:lnSpc>
                        <a:spcBef>
                          <a:spcPts val="0"/>
                        </a:spcBef>
                        <a:spcAft>
                          <a:spcPts val="0"/>
                        </a:spcAft>
                      </a:pPr>
                      <a:r>
                        <a:rPr lang="en-US" sz="1600" dirty="0">
                          <a:effectLst/>
                        </a:rPr>
                        <a:t>7</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Logistic Regression</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0.962</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0.962</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7249953"/>
                  </a:ext>
                </a:extLst>
              </a:tr>
              <a:tr h="447288">
                <a:tc>
                  <a:txBody>
                    <a:bodyPr/>
                    <a:lstStyle/>
                    <a:p>
                      <a:pPr marL="0" marR="0" algn="ctr">
                        <a:lnSpc>
                          <a:spcPct val="150000"/>
                        </a:lnSpc>
                        <a:spcBef>
                          <a:spcPts val="0"/>
                        </a:spcBef>
                        <a:spcAft>
                          <a:spcPts val="0"/>
                        </a:spcAft>
                      </a:pPr>
                      <a:r>
                        <a:rPr lang="en-US" sz="1600" dirty="0">
                          <a:effectLst/>
                        </a:rPr>
                        <a:t>8</a:t>
                      </a:r>
                      <a:endParaRPr lang="en-US" sz="1600"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Decision Tree</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0.907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0.907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8145464"/>
                  </a:ext>
                </a:extLst>
              </a:tr>
            </a:tbl>
          </a:graphicData>
        </a:graphic>
      </p:graphicFrame>
    </p:spTree>
    <p:extLst>
      <p:ext uri="{BB962C8B-B14F-4D97-AF65-F5344CB8AC3E}">
        <p14:creationId xmlns:p14="http://schemas.microsoft.com/office/powerpoint/2010/main" val="125132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6BAE-C7EB-43BE-9F83-8CBD59F334B7}"/>
              </a:ext>
            </a:extLst>
          </p:cNvPr>
          <p:cNvSpPr>
            <a:spLocks noGrp="1"/>
          </p:cNvSpPr>
          <p:nvPr>
            <p:ph type="title"/>
          </p:nvPr>
        </p:nvSpPr>
        <p:spPr/>
        <p:txBody>
          <a:bodyPr>
            <a:normAutofit/>
          </a:bodyPr>
          <a:lstStyle/>
          <a:p>
            <a:r>
              <a:rPr lang="en-US" sz="4000" b="1" dirty="0">
                <a:solidFill>
                  <a:srgbClr val="000000"/>
                </a:solidFill>
                <a:latin typeface="Times New Roman" panose="02020603050405020304" pitchFamily="18" charset="0"/>
                <a:ea typeface="Constantia" panose="02030602050306030303" pitchFamily="18" charset="0"/>
              </a:rPr>
              <a:t>Feature Selection with Classifiers</a:t>
            </a:r>
            <a:endParaRPr lang="en-US" sz="4000" b="1" dirty="0"/>
          </a:p>
        </p:txBody>
      </p:sp>
      <p:graphicFrame>
        <p:nvGraphicFramePr>
          <p:cNvPr id="6" name="Content Placeholder 5">
            <a:extLst>
              <a:ext uri="{FF2B5EF4-FFF2-40B4-BE49-F238E27FC236}">
                <a16:creationId xmlns:a16="http://schemas.microsoft.com/office/drawing/2014/main" id="{14D4158C-A2F6-4B9A-A76A-9013C6A99FB2}"/>
              </a:ext>
            </a:extLst>
          </p:cNvPr>
          <p:cNvGraphicFramePr>
            <a:graphicFrameLocks noGrp="1"/>
          </p:cNvGraphicFramePr>
          <p:nvPr>
            <p:ph idx="1"/>
            <p:extLst>
              <p:ext uri="{D42A27DB-BD31-4B8C-83A1-F6EECF244321}">
                <p14:modId xmlns:p14="http://schemas.microsoft.com/office/powerpoint/2010/main" val="1359895635"/>
              </p:ext>
            </p:extLst>
          </p:nvPr>
        </p:nvGraphicFramePr>
        <p:xfrm>
          <a:off x="356839" y="2007220"/>
          <a:ext cx="11430000" cy="3925176"/>
        </p:xfrm>
        <a:graphic>
          <a:graphicData uri="http://schemas.openxmlformats.org/drawingml/2006/table">
            <a:tbl>
              <a:tblPr firstRow="1" firstCol="1" bandRow="1">
                <a:tableStyleId>{F5AB1C69-6EDB-4FF4-983F-18BD219EF322}</a:tableStyleId>
              </a:tblPr>
              <a:tblGrid>
                <a:gridCol w="3033671">
                  <a:extLst>
                    <a:ext uri="{9D8B030D-6E8A-4147-A177-3AD203B41FA5}">
                      <a16:colId xmlns:a16="http://schemas.microsoft.com/office/drawing/2014/main" val="3875583986"/>
                    </a:ext>
                  </a:extLst>
                </a:gridCol>
                <a:gridCol w="2341217">
                  <a:extLst>
                    <a:ext uri="{9D8B030D-6E8A-4147-A177-3AD203B41FA5}">
                      <a16:colId xmlns:a16="http://schemas.microsoft.com/office/drawing/2014/main" val="549575608"/>
                    </a:ext>
                  </a:extLst>
                </a:gridCol>
                <a:gridCol w="2207941">
                  <a:extLst>
                    <a:ext uri="{9D8B030D-6E8A-4147-A177-3AD203B41FA5}">
                      <a16:colId xmlns:a16="http://schemas.microsoft.com/office/drawing/2014/main" val="370195845"/>
                    </a:ext>
                  </a:extLst>
                </a:gridCol>
                <a:gridCol w="1918010">
                  <a:extLst>
                    <a:ext uri="{9D8B030D-6E8A-4147-A177-3AD203B41FA5}">
                      <a16:colId xmlns:a16="http://schemas.microsoft.com/office/drawing/2014/main" val="2602174291"/>
                    </a:ext>
                  </a:extLst>
                </a:gridCol>
                <a:gridCol w="1929161">
                  <a:extLst>
                    <a:ext uri="{9D8B030D-6E8A-4147-A177-3AD203B41FA5}">
                      <a16:colId xmlns:a16="http://schemas.microsoft.com/office/drawing/2014/main" val="565448302"/>
                    </a:ext>
                  </a:extLst>
                </a:gridCol>
              </a:tblGrid>
              <a:tr h="542881">
                <a:tc gridSpan="2">
                  <a:txBody>
                    <a:bodyPr/>
                    <a:lstStyle/>
                    <a:p>
                      <a:pPr marL="0" marR="0" indent="0" algn="justLow">
                        <a:lnSpc>
                          <a:spcPct val="150000"/>
                        </a:lnSpc>
                        <a:spcBef>
                          <a:spcPts val="0"/>
                        </a:spcBef>
                        <a:spcAft>
                          <a:spcPts val="1200"/>
                        </a:spcAft>
                      </a:pPr>
                      <a:r>
                        <a:rPr lang="en-US" sz="1600" dirty="0">
                          <a:effectLst/>
                        </a:rPr>
                        <a:t> </a:t>
                      </a:r>
                      <a:endParaRPr lang="en-US" sz="16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indent="0" algn="ctr">
                        <a:lnSpc>
                          <a:spcPct val="150000"/>
                        </a:lnSpc>
                        <a:spcBef>
                          <a:spcPts val="0"/>
                        </a:spcBef>
                        <a:spcAft>
                          <a:spcPts val="1200"/>
                        </a:spcAft>
                      </a:pPr>
                      <a:r>
                        <a:rPr lang="en-US" sz="1200" dirty="0">
                          <a:effectLst/>
                          <a:latin typeface="Times New Roman" panose="02020603050405020304" pitchFamily="18" charset="0"/>
                          <a:cs typeface="Times New Roman" panose="02020603050405020304" pitchFamily="18" charset="0"/>
                        </a:rPr>
                        <a:t>ANOVA</a:t>
                      </a:r>
                      <a:endParaRPr lang="en-US" sz="12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1200"/>
                        </a:spcAft>
                      </a:pPr>
                      <a:r>
                        <a:rPr lang="en-US" sz="1200" dirty="0">
                          <a:effectLst/>
                          <a:latin typeface="Times New Roman" panose="02020603050405020304" pitchFamily="18" charset="0"/>
                          <a:cs typeface="Times New Roman" panose="02020603050405020304" pitchFamily="18" charset="0"/>
                        </a:rPr>
                        <a:t>IMPORTANCE</a:t>
                      </a:r>
                      <a:endParaRPr lang="en-US" sz="12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1200"/>
                        </a:spcAft>
                      </a:pPr>
                      <a:r>
                        <a:rPr lang="en-US" sz="1200" dirty="0">
                          <a:effectLst/>
                          <a:latin typeface="Times New Roman" panose="02020603050405020304" pitchFamily="18" charset="0"/>
                          <a:cs typeface="Times New Roman" panose="02020603050405020304" pitchFamily="18" charset="0"/>
                        </a:rPr>
                        <a:t>CORRELATION</a:t>
                      </a:r>
                      <a:endParaRPr lang="en-US" sz="12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4565177"/>
                  </a:ext>
                </a:extLst>
              </a:tr>
              <a:tr h="388247">
                <a:tc rowSpan="3">
                  <a:txBody>
                    <a:bodyPr/>
                    <a:lstStyle/>
                    <a:p>
                      <a:pPr marL="0" marR="0" indent="0" algn="ctr">
                        <a:lnSpc>
                          <a:spcPct val="150000"/>
                        </a:lnSpc>
                        <a:spcBef>
                          <a:spcPts val="0"/>
                        </a:spcBef>
                        <a:spcAft>
                          <a:spcPts val="1200"/>
                        </a:spcAft>
                      </a:pPr>
                      <a:r>
                        <a:rPr lang="en-US" sz="1600" dirty="0">
                          <a:effectLst/>
                        </a:rPr>
                        <a:t>Random Forest</a:t>
                      </a:r>
                      <a:endParaRPr lang="en-US" sz="16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1200"/>
                        </a:spcAft>
                      </a:pPr>
                      <a:r>
                        <a:rPr lang="en-US" sz="1600" b="1" dirty="0">
                          <a:effectLst/>
                        </a:rPr>
                        <a:t>Accuracy %</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99.04</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3163831"/>
                  </a:ext>
                </a:extLst>
              </a:tr>
              <a:tr h="433140">
                <a:tc vMerge="1">
                  <a:txBody>
                    <a:bodyPr/>
                    <a:lstStyle/>
                    <a:p>
                      <a:endParaRPr lang="en-US"/>
                    </a:p>
                  </a:txBody>
                  <a:tcPr/>
                </a:tc>
                <a:tc>
                  <a:txBody>
                    <a:bodyPr/>
                    <a:lstStyle/>
                    <a:p>
                      <a:pPr marL="0" marR="0" indent="0" algn="ctr">
                        <a:lnSpc>
                          <a:spcPct val="150000"/>
                        </a:lnSpc>
                        <a:spcBef>
                          <a:spcPts val="0"/>
                        </a:spcBef>
                        <a:spcAft>
                          <a:spcPts val="1200"/>
                        </a:spcAft>
                      </a:pPr>
                      <a:r>
                        <a:rPr lang="en-US" sz="1600" b="1" dirty="0">
                          <a:effectLst/>
                        </a:rPr>
                        <a:t>Number of features</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76</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30*</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43</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681616"/>
                  </a:ext>
                </a:extLst>
              </a:tr>
              <a:tr h="365844">
                <a:tc vMerge="1">
                  <a:txBody>
                    <a:bodyPr/>
                    <a:lstStyle/>
                    <a:p>
                      <a:endParaRPr lang="en-US"/>
                    </a:p>
                  </a:txBody>
                  <a:tcPr/>
                </a:tc>
                <a:tc>
                  <a:txBody>
                    <a:bodyPr/>
                    <a:lstStyle/>
                    <a:p>
                      <a:pPr marL="0" marR="0" indent="0" algn="ctr">
                        <a:lnSpc>
                          <a:spcPct val="150000"/>
                        </a:lnSpc>
                        <a:spcBef>
                          <a:spcPts val="0"/>
                        </a:spcBef>
                        <a:spcAft>
                          <a:spcPts val="1200"/>
                        </a:spcAft>
                      </a:pPr>
                      <a:r>
                        <a:rPr lang="en-US" sz="1600" b="1" dirty="0">
                          <a:effectLst/>
                        </a:rPr>
                        <a:t>Time</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1.14</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2.11*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11.45</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1668859"/>
                  </a:ext>
                </a:extLst>
              </a:tr>
              <a:tr h="365844">
                <a:tc rowSpan="3">
                  <a:txBody>
                    <a:bodyPr/>
                    <a:lstStyle/>
                    <a:p>
                      <a:pPr marL="0" marR="0" indent="0" algn="ctr">
                        <a:lnSpc>
                          <a:spcPct val="150000"/>
                        </a:lnSpc>
                        <a:spcBef>
                          <a:spcPts val="0"/>
                        </a:spcBef>
                        <a:spcAft>
                          <a:spcPts val="1200"/>
                        </a:spcAft>
                      </a:pPr>
                      <a:r>
                        <a:rPr lang="en-US" sz="1600" dirty="0">
                          <a:effectLst/>
                        </a:rPr>
                        <a:t>K-Nearest Neighbors</a:t>
                      </a:r>
                      <a:endParaRPr lang="en-US" sz="16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1200"/>
                        </a:spcAft>
                      </a:pPr>
                      <a:r>
                        <a:rPr lang="en-US" sz="1600" b="1" dirty="0">
                          <a:effectLst/>
                        </a:rPr>
                        <a:t>Accuracy %</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99.77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99.83</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99.77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8772967"/>
                  </a:ext>
                </a:extLst>
              </a:tr>
              <a:tr h="365844">
                <a:tc vMerge="1">
                  <a:txBody>
                    <a:bodyPr/>
                    <a:lstStyle/>
                    <a:p>
                      <a:endParaRPr lang="en-US"/>
                    </a:p>
                  </a:txBody>
                  <a:tcPr/>
                </a:tc>
                <a:tc>
                  <a:txBody>
                    <a:bodyPr/>
                    <a:lstStyle/>
                    <a:p>
                      <a:pPr marL="0" marR="0" indent="0" algn="ctr">
                        <a:lnSpc>
                          <a:spcPct val="150000"/>
                        </a:lnSpc>
                        <a:spcBef>
                          <a:spcPts val="0"/>
                        </a:spcBef>
                        <a:spcAft>
                          <a:spcPts val="1200"/>
                        </a:spcAft>
                      </a:pPr>
                      <a:r>
                        <a:rPr lang="en-US" sz="1600" b="1" dirty="0">
                          <a:effectLst/>
                        </a:rPr>
                        <a:t>Number of features</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a:effectLst/>
                        </a:rPr>
                        <a:t>76</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30</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43</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4987545"/>
                  </a:ext>
                </a:extLst>
              </a:tr>
              <a:tr h="365844">
                <a:tc vMerge="1">
                  <a:txBody>
                    <a:bodyPr/>
                    <a:lstStyle/>
                    <a:p>
                      <a:endParaRPr lang="en-US"/>
                    </a:p>
                  </a:txBody>
                  <a:tcPr/>
                </a:tc>
                <a:tc>
                  <a:txBody>
                    <a:bodyPr/>
                    <a:lstStyle/>
                    <a:p>
                      <a:pPr marL="0" marR="0" indent="0" algn="ctr">
                        <a:lnSpc>
                          <a:spcPct val="150000"/>
                        </a:lnSpc>
                        <a:spcBef>
                          <a:spcPts val="0"/>
                        </a:spcBef>
                        <a:spcAft>
                          <a:spcPts val="1200"/>
                        </a:spcAft>
                      </a:pPr>
                      <a:r>
                        <a:rPr lang="en-US" sz="1600" b="1" dirty="0">
                          <a:effectLst/>
                        </a:rPr>
                        <a:t>Time</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a:effectLst/>
                        </a:rPr>
                        <a:t>0.56</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1.78</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15.92</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72469200"/>
                  </a:ext>
                </a:extLst>
              </a:tr>
              <a:tr h="365844">
                <a:tc rowSpan="3">
                  <a:txBody>
                    <a:bodyPr/>
                    <a:lstStyle/>
                    <a:p>
                      <a:pPr marL="0" marR="0" indent="0" algn="ctr">
                        <a:lnSpc>
                          <a:spcPct val="150000"/>
                        </a:lnSpc>
                        <a:spcBef>
                          <a:spcPts val="0"/>
                        </a:spcBef>
                        <a:spcAft>
                          <a:spcPts val="1200"/>
                        </a:spcAft>
                      </a:pPr>
                      <a:r>
                        <a:rPr lang="en-US" sz="1600" dirty="0">
                          <a:effectLst/>
                        </a:rPr>
                        <a:t> </a:t>
                      </a:r>
                    </a:p>
                    <a:p>
                      <a:pPr marL="0" marR="0" indent="0" algn="ctr">
                        <a:lnSpc>
                          <a:spcPct val="150000"/>
                        </a:lnSpc>
                        <a:spcBef>
                          <a:spcPts val="0"/>
                        </a:spcBef>
                        <a:spcAft>
                          <a:spcPts val="1200"/>
                        </a:spcAft>
                      </a:pPr>
                      <a:r>
                        <a:rPr lang="en-US" sz="1600" dirty="0" err="1">
                          <a:effectLst/>
                        </a:rPr>
                        <a:t>XGBoost</a:t>
                      </a:r>
                      <a:r>
                        <a:rPr lang="en-US" sz="1600" dirty="0">
                          <a:effectLst/>
                        </a:rPr>
                        <a:t> Classifier</a:t>
                      </a:r>
                      <a:endParaRPr lang="en-US" sz="1600"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1200"/>
                        </a:spcAft>
                      </a:pPr>
                      <a:r>
                        <a:rPr lang="en-US" sz="1600" b="1" dirty="0">
                          <a:effectLst/>
                        </a:rPr>
                        <a:t>Accuracy %</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99.21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99.89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99.75</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51476799"/>
                  </a:ext>
                </a:extLst>
              </a:tr>
              <a:tr h="365844">
                <a:tc vMerge="1">
                  <a:txBody>
                    <a:bodyPr/>
                    <a:lstStyle/>
                    <a:p>
                      <a:endParaRPr lang="en-US"/>
                    </a:p>
                  </a:txBody>
                  <a:tcPr/>
                </a:tc>
                <a:tc>
                  <a:txBody>
                    <a:bodyPr/>
                    <a:lstStyle/>
                    <a:p>
                      <a:pPr marL="0" marR="0" indent="0" algn="ctr">
                        <a:lnSpc>
                          <a:spcPct val="150000"/>
                        </a:lnSpc>
                        <a:spcBef>
                          <a:spcPts val="0"/>
                        </a:spcBef>
                        <a:spcAft>
                          <a:spcPts val="1200"/>
                        </a:spcAft>
                      </a:pPr>
                      <a:r>
                        <a:rPr lang="en-US" sz="1600" b="1" dirty="0">
                          <a:effectLst/>
                        </a:rPr>
                        <a:t>Number of features</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61</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30</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43</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9048653"/>
                  </a:ext>
                </a:extLst>
              </a:tr>
              <a:tr h="365844">
                <a:tc vMerge="1">
                  <a:txBody>
                    <a:bodyPr/>
                    <a:lstStyle/>
                    <a:p>
                      <a:endParaRPr lang="en-US"/>
                    </a:p>
                  </a:txBody>
                  <a:tcPr/>
                </a:tc>
                <a:tc>
                  <a:txBody>
                    <a:bodyPr/>
                    <a:lstStyle/>
                    <a:p>
                      <a:pPr marL="0" marR="0" indent="0" algn="ctr">
                        <a:lnSpc>
                          <a:spcPct val="150000"/>
                        </a:lnSpc>
                        <a:spcBef>
                          <a:spcPts val="0"/>
                        </a:spcBef>
                        <a:spcAft>
                          <a:spcPts val="1200"/>
                        </a:spcAft>
                      </a:pPr>
                      <a:r>
                        <a:rPr lang="en-US" sz="1600" b="1" dirty="0">
                          <a:effectLst/>
                        </a:rPr>
                        <a:t>Time</a:t>
                      </a:r>
                      <a:endParaRPr lang="en-US" sz="1600" b="1" dirty="0">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a:effectLst/>
                        </a:rPr>
                        <a:t>490.31</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4.98</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tc>
                  <a:txBody>
                    <a:bodyPr/>
                    <a:lstStyle/>
                    <a:p>
                      <a:pPr marL="0" marR="0" algn="ctr" latinLnBrk="1">
                        <a:lnSpc>
                          <a:spcPct val="11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effectLst/>
                        </a:rPr>
                        <a:t>12.60</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59510006"/>
                  </a:ext>
                </a:extLst>
              </a:tr>
            </a:tbl>
          </a:graphicData>
        </a:graphic>
      </p:graphicFrame>
      <p:sp>
        <p:nvSpPr>
          <p:cNvPr id="3" name="Rectangle 2">
            <a:extLst>
              <a:ext uri="{FF2B5EF4-FFF2-40B4-BE49-F238E27FC236}">
                <a16:creationId xmlns:a16="http://schemas.microsoft.com/office/drawing/2014/main" id="{F5F493DB-5561-2222-D291-E451D6DF1CD3}"/>
              </a:ext>
            </a:extLst>
          </p:cNvPr>
          <p:cNvSpPr/>
          <p:nvPr/>
        </p:nvSpPr>
        <p:spPr>
          <a:xfrm>
            <a:off x="7950820" y="2520176"/>
            <a:ext cx="1929160" cy="123778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6684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5004-56B9-4474-AC41-6B62999C76BA}"/>
              </a:ext>
            </a:extLst>
          </p:cNvPr>
          <p:cNvSpPr>
            <a:spLocks noGrp="1"/>
          </p:cNvSpPr>
          <p:nvPr>
            <p:ph type="title"/>
          </p:nvPr>
        </p:nvSpPr>
        <p:spPr/>
        <p:txBody>
          <a:bodyPr>
            <a:normAutofit/>
          </a:bodyPr>
          <a:lstStyle/>
          <a:p>
            <a:r>
              <a:rPr lang="en-US" sz="4000" b="1" dirty="0">
                <a:solidFill>
                  <a:srgbClr val="000000"/>
                </a:solidFill>
                <a:latin typeface="Times New Roman" panose="02020603050405020304" pitchFamily="18" charset="0"/>
                <a:ea typeface="Constantia" panose="02030602050306030303" pitchFamily="18" charset="0"/>
              </a:rPr>
              <a:t>Selected Features </a:t>
            </a:r>
            <a:endParaRPr lang="en-US" sz="4000" b="1" dirty="0"/>
          </a:p>
        </p:txBody>
      </p:sp>
      <p:graphicFrame>
        <p:nvGraphicFramePr>
          <p:cNvPr id="6" name="Table 5">
            <a:extLst>
              <a:ext uri="{FF2B5EF4-FFF2-40B4-BE49-F238E27FC236}">
                <a16:creationId xmlns:a16="http://schemas.microsoft.com/office/drawing/2014/main" id="{5C6CFB4E-17B0-EF9B-2877-0656B3628815}"/>
              </a:ext>
            </a:extLst>
          </p:cNvPr>
          <p:cNvGraphicFramePr>
            <a:graphicFrameLocks noGrp="1"/>
          </p:cNvGraphicFramePr>
          <p:nvPr>
            <p:extLst>
              <p:ext uri="{D42A27DB-BD31-4B8C-83A1-F6EECF244321}">
                <p14:modId xmlns:p14="http://schemas.microsoft.com/office/powerpoint/2010/main" val="2926580308"/>
              </p:ext>
            </p:extLst>
          </p:nvPr>
        </p:nvGraphicFramePr>
        <p:xfrm>
          <a:off x="1096963" y="2832410"/>
          <a:ext cx="10058399" cy="2288229"/>
        </p:xfrm>
        <a:graphic>
          <a:graphicData uri="http://schemas.openxmlformats.org/drawingml/2006/table">
            <a:tbl>
              <a:tblPr firstRow="1" firstCol="1" bandRow="1"/>
              <a:tblGrid>
                <a:gridCol w="1654933">
                  <a:extLst>
                    <a:ext uri="{9D8B030D-6E8A-4147-A177-3AD203B41FA5}">
                      <a16:colId xmlns:a16="http://schemas.microsoft.com/office/drawing/2014/main" val="4062006574"/>
                    </a:ext>
                  </a:extLst>
                </a:gridCol>
                <a:gridCol w="97495">
                  <a:extLst>
                    <a:ext uri="{9D8B030D-6E8A-4147-A177-3AD203B41FA5}">
                      <a16:colId xmlns:a16="http://schemas.microsoft.com/office/drawing/2014/main" val="4154035100"/>
                    </a:ext>
                  </a:extLst>
                </a:gridCol>
                <a:gridCol w="7080945">
                  <a:extLst>
                    <a:ext uri="{9D8B030D-6E8A-4147-A177-3AD203B41FA5}">
                      <a16:colId xmlns:a16="http://schemas.microsoft.com/office/drawing/2014/main" val="3206838994"/>
                    </a:ext>
                  </a:extLst>
                </a:gridCol>
                <a:gridCol w="1225026">
                  <a:extLst>
                    <a:ext uri="{9D8B030D-6E8A-4147-A177-3AD203B41FA5}">
                      <a16:colId xmlns:a16="http://schemas.microsoft.com/office/drawing/2014/main" val="561743210"/>
                    </a:ext>
                  </a:extLst>
                </a:gridCol>
              </a:tblGrid>
              <a:tr h="329946">
                <a:tc>
                  <a:txBody>
                    <a:bodyPr/>
                    <a:lstStyle/>
                    <a:p>
                      <a:pPr marL="0" marR="0">
                        <a:lnSpc>
                          <a:spcPct val="107000"/>
                        </a:lnSpc>
                        <a:spcBef>
                          <a:spcPts val="0"/>
                        </a:spcBef>
                        <a:spcAft>
                          <a:spcPts val="0"/>
                        </a:spcAft>
                      </a:pPr>
                      <a:r>
                        <a:rPr lang="en-US" sz="1200" b="1" ker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Category</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b="1"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Selected Features</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b="1" ker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Number</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419809"/>
                  </a:ext>
                </a:extLst>
              </a:tr>
              <a:tr h="604505">
                <a:tc>
                  <a:txBody>
                    <a:bodyPr/>
                    <a:lstStyle/>
                    <a:p>
                      <a:pPr marL="0" marR="0">
                        <a:lnSpc>
                          <a:spcPct val="107000"/>
                        </a:lnSpc>
                        <a:spcBef>
                          <a:spcPts val="0"/>
                        </a:spcBef>
                        <a:spcAft>
                          <a:spcPts val="0"/>
                        </a:spcAft>
                      </a:pPr>
                      <a:r>
                        <a:rPr lang="en-US" sz="1200" b="1"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Uni-graph</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A5A5A5"/>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“U11-H" ,  "U3-H"}</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A5A5A5"/>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291511489"/>
                  </a:ext>
                </a:extLst>
              </a:tr>
              <a:tr h="1023832">
                <a:tc>
                  <a:txBody>
                    <a:bodyPr/>
                    <a:lstStyle/>
                    <a:p>
                      <a:pPr marL="0" marR="0">
                        <a:lnSpc>
                          <a:spcPct val="107000"/>
                        </a:lnSpc>
                        <a:spcBef>
                          <a:spcPts val="0"/>
                        </a:spcBef>
                        <a:spcAft>
                          <a:spcPts val="0"/>
                        </a:spcAft>
                      </a:pPr>
                      <a:r>
                        <a:rPr lang="en-US" sz="1200" b="1"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Diagraph</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A5A5A5"/>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0"/>
                        </a:spcAft>
                      </a:pPr>
                      <a:r>
                        <a:rPr lang="en-US" sz="1200"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{"D15-DD","D15-UD","D15-UU","D6-UD","D3-UU","D10-DD","D3-UD","D5-UU","D2-DD","D6-DU","D4-UD","D7-DD","D4-UU","D7-UD","D7-DU","D4-DD","D5-DD","D7-UU","D1-DU","D3-DU",D2-DU","D6-DD","D1-UD","D10-DU","D3-DD",D4-DU","D6-UU","D5-UD"}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A5A5A5"/>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A5A5A5"/>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242816"/>
                  </a:ext>
                </a:extLst>
              </a:tr>
              <a:tr h="329946">
                <a:tc gridSpan="2">
                  <a:txBody>
                    <a:bodyPr/>
                    <a:lstStyle/>
                    <a:p>
                      <a:pPr marL="0" marR="0" algn="ctr">
                        <a:lnSpc>
                          <a:spcPct val="107000"/>
                        </a:lnSpc>
                        <a:spcBef>
                          <a:spcPts val="0"/>
                        </a:spcBef>
                        <a:spcAft>
                          <a:spcPts val="0"/>
                        </a:spcAft>
                      </a:pPr>
                      <a:r>
                        <a:rPr lang="en-US" sz="1200" b="1"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r">
                        <a:lnSpc>
                          <a:spcPct val="107000"/>
                        </a:lnSpc>
                        <a:spcBef>
                          <a:spcPts val="0"/>
                        </a:spcBef>
                        <a:spcAft>
                          <a:spcPts val="0"/>
                        </a:spcAft>
                      </a:pPr>
                      <a:r>
                        <a:rPr lang="en-US" sz="1200" b="1" kern="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30</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4533995"/>
                  </a:ext>
                </a:extLst>
              </a:tr>
            </a:tbl>
          </a:graphicData>
        </a:graphic>
      </p:graphicFrame>
    </p:spTree>
    <p:extLst>
      <p:ext uri="{BB962C8B-B14F-4D97-AF65-F5344CB8AC3E}">
        <p14:creationId xmlns:p14="http://schemas.microsoft.com/office/powerpoint/2010/main" val="3940061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05AC-A8A3-47C7-8A71-319294579004}"/>
              </a:ext>
            </a:extLst>
          </p:cNvPr>
          <p:cNvSpPr>
            <a:spLocks noGrp="1"/>
          </p:cNvSpPr>
          <p:nvPr>
            <p:ph type="ctrTitle"/>
          </p:nvPr>
        </p:nvSpPr>
        <p:spPr>
          <a:xfrm>
            <a:off x="1066800" y="758952"/>
            <a:ext cx="10058400" cy="3566160"/>
          </a:xfrm>
        </p:spPr>
        <p:txBody>
          <a:bodyPr>
            <a:normAutofit/>
          </a:bodyPr>
          <a:lstStyle/>
          <a:p>
            <a:r>
              <a:rPr lang="en-US" sz="4000" b="1" dirty="0">
                <a:solidFill>
                  <a:srgbClr val="000000"/>
                </a:solidFill>
                <a:latin typeface="Times New Roman" panose="02020603050405020304" pitchFamily="18" charset="0"/>
                <a:ea typeface="Constantia" panose="02030602050306030303" pitchFamily="18" charset="0"/>
              </a:rPr>
              <a:t>Keystroke Dynamics Authentication Approach </a:t>
            </a:r>
            <a:endParaRPr lang="en-US" sz="4000" dirty="0"/>
          </a:p>
        </p:txBody>
      </p:sp>
      <p:pic>
        <p:nvPicPr>
          <p:cNvPr id="4" name="Graphic 3" descr="Chevron arrows with solid fill">
            <a:extLst>
              <a:ext uri="{FF2B5EF4-FFF2-40B4-BE49-F238E27FC236}">
                <a16:creationId xmlns:a16="http://schemas.microsoft.com/office/drawing/2014/main" id="{8F1096B9-690C-DA1A-5924-ACD14C33D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784" y="2075449"/>
            <a:ext cx="1353550" cy="1353550"/>
          </a:xfrm>
          <a:prstGeom prst="rect">
            <a:avLst/>
          </a:prstGeom>
        </p:spPr>
      </p:pic>
      <p:pic>
        <p:nvPicPr>
          <p:cNvPr id="5" name="Graphic 4" descr="Chevron arrows with solid fill">
            <a:extLst>
              <a:ext uri="{FF2B5EF4-FFF2-40B4-BE49-F238E27FC236}">
                <a16:creationId xmlns:a16="http://schemas.microsoft.com/office/drawing/2014/main" id="{7B4DD3C7-28CB-9F03-F373-408B0B069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803136" y="2075449"/>
            <a:ext cx="1353550" cy="1353550"/>
          </a:xfrm>
          <a:prstGeom prst="rect">
            <a:avLst/>
          </a:prstGeom>
        </p:spPr>
      </p:pic>
      <p:pic>
        <p:nvPicPr>
          <p:cNvPr id="6" name="Graphic 5" descr="Chevron arrows with solid fill">
            <a:extLst>
              <a:ext uri="{FF2B5EF4-FFF2-40B4-BE49-F238E27FC236}">
                <a16:creationId xmlns:a16="http://schemas.microsoft.com/office/drawing/2014/main" id="{928EDEA9-9F39-F26E-76CC-92F15D12A8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643634" y="2075450"/>
            <a:ext cx="1353550" cy="1353550"/>
          </a:xfrm>
          <a:prstGeom prst="rect">
            <a:avLst/>
          </a:prstGeom>
        </p:spPr>
      </p:pic>
      <p:pic>
        <p:nvPicPr>
          <p:cNvPr id="7" name="Graphic 6" descr="Chevron arrows with solid fill">
            <a:extLst>
              <a:ext uri="{FF2B5EF4-FFF2-40B4-BE49-F238E27FC236}">
                <a16:creationId xmlns:a16="http://schemas.microsoft.com/office/drawing/2014/main" id="{19951AF0-271F-EA59-8089-224B46476D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9282" y="2075449"/>
            <a:ext cx="1353550" cy="1353550"/>
          </a:xfrm>
          <a:prstGeom prst="rect">
            <a:avLst/>
          </a:prstGeom>
        </p:spPr>
      </p:pic>
    </p:spTree>
    <p:extLst>
      <p:ext uri="{BB962C8B-B14F-4D97-AF65-F5344CB8AC3E}">
        <p14:creationId xmlns:p14="http://schemas.microsoft.com/office/powerpoint/2010/main" val="1808492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DE25-ABD7-4D9D-B249-3E93A889640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0014CDB-3A5E-482E-844F-AFF1B255702E}"/>
              </a:ext>
            </a:extLst>
          </p:cNvPr>
          <p:cNvPicPr>
            <a:picLocks noGrp="1" noChangeAspect="1"/>
          </p:cNvPicPr>
          <p:nvPr>
            <p:ph idx="1"/>
          </p:nvPr>
        </p:nvPicPr>
        <p:blipFill>
          <a:blip r:embed="rId2"/>
          <a:stretch>
            <a:fillRect/>
          </a:stretch>
        </p:blipFill>
        <p:spPr>
          <a:xfrm>
            <a:off x="0" y="1"/>
            <a:ext cx="12032166" cy="6311590"/>
          </a:xfrm>
          <a:prstGeom prst="rect">
            <a:avLst/>
          </a:prstGeom>
        </p:spPr>
      </p:pic>
    </p:spTree>
    <p:extLst>
      <p:ext uri="{BB962C8B-B14F-4D97-AF65-F5344CB8AC3E}">
        <p14:creationId xmlns:p14="http://schemas.microsoft.com/office/powerpoint/2010/main" val="3256830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20DE-4D74-465F-885D-6A90B9C752C2}"/>
              </a:ext>
            </a:extLst>
          </p:cNvPr>
          <p:cNvSpPr>
            <a:spLocks noGrp="1"/>
          </p:cNvSpPr>
          <p:nvPr>
            <p:ph type="title"/>
          </p:nvPr>
        </p:nvSpPr>
        <p:spPr/>
        <p:txBody>
          <a:bodyPr>
            <a:normAutofit/>
          </a:bodyPr>
          <a:lstStyle/>
          <a:p>
            <a:r>
              <a:rPr lang="en-US" sz="3200" b="1" dirty="0">
                <a:solidFill>
                  <a:srgbClr val="000000"/>
                </a:solidFill>
                <a:latin typeface="Times New Roman" panose="02020603050405020304" pitchFamily="18" charset="0"/>
                <a:ea typeface="Calibri" panose="020F0502020204030204" pitchFamily="34" charset="0"/>
              </a:rPr>
              <a:t>KD Approach Evaluation Metrics of Multiple Classifiers</a:t>
            </a:r>
            <a:endParaRPr lang="en-US" sz="3200" b="1" dirty="0"/>
          </a:p>
        </p:txBody>
      </p:sp>
      <p:graphicFrame>
        <p:nvGraphicFramePr>
          <p:cNvPr id="4" name="Content Placeholder 3">
            <a:extLst>
              <a:ext uri="{FF2B5EF4-FFF2-40B4-BE49-F238E27FC236}">
                <a16:creationId xmlns:a16="http://schemas.microsoft.com/office/drawing/2014/main" id="{5F851397-1E0A-4458-BE76-4449978907C4}"/>
              </a:ext>
            </a:extLst>
          </p:cNvPr>
          <p:cNvGraphicFramePr>
            <a:graphicFrameLocks noGrp="1"/>
          </p:cNvGraphicFramePr>
          <p:nvPr>
            <p:ph idx="1"/>
            <p:extLst>
              <p:ext uri="{D42A27DB-BD31-4B8C-83A1-F6EECF244321}">
                <p14:modId xmlns:p14="http://schemas.microsoft.com/office/powerpoint/2010/main" val="3813052998"/>
              </p:ext>
            </p:extLst>
          </p:nvPr>
        </p:nvGraphicFramePr>
        <p:xfrm>
          <a:off x="807522" y="2328672"/>
          <a:ext cx="10994332" cy="3133977"/>
        </p:xfrm>
        <a:graphic>
          <a:graphicData uri="http://schemas.openxmlformats.org/drawingml/2006/table">
            <a:tbl>
              <a:tblPr firstRow="1" firstCol="1" bandRow="1">
                <a:tableStyleId>{00A15C55-8517-42AA-B614-E9B94910E393}</a:tableStyleId>
              </a:tblPr>
              <a:tblGrid>
                <a:gridCol w="2434442">
                  <a:extLst>
                    <a:ext uri="{9D8B030D-6E8A-4147-A177-3AD203B41FA5}">
                      <a16:colId xmlns:a16="http://schemas.microsoft.com/office/drawing/2014/main" val="2953365428"/>
                    </a:ext>
                  </a:extLst>
                </a:gridCol>
                <a:gridCol w="1472945">
                  <a:extLst>
                    <a:ext uri="{9D8B030D-6E8A-4147-A177-3AD203B41FA5}">
                      <a16:colId xmlns:a16="http://schemas.microsoft.com/office/drawing/2014/main" val="3991188000"/>
                    </a:ext>
                  </a:extLst>
                </a:gridCol>
                <a:gridCol w="1257751">
                  <a:extLst>
                    <a:ext uri="{9D8B030D-6E8A-4147-A177-3AD203B41FA5}">
                      <a16:colId xmlns:a16="http://schemas.microsoft.com/office/drawing/2014/main" val="3987518325"/>
                    </a:ext>
                  </a:extLst>
                </a:gridCol>
                <a:gridCol w="1158802">
                  <a:extLst>
                    <a:ext uri="{9D8B030D-6E8A-4147-A177-3AD203B41FA5}">
                      <a16:colId xmlns:a16="http://schemas.microsoft.com/office/drawing/2014/main" val="403302926"/>
                    </a:ext>
                  </a:extLst>
                </a:gridCol>
                <a:gridCol w="1198383">
                  <a:extLst>
                    <a:ext uri="{9D8B030D-6E8A-4147-A177-3AD203B41FA5}">
                      <a16:colId xmlns:a16="http://schemas.microsoft.com/office/drawing/2014/main" val="1646884257"/>
                    </a:ext>
                  </a:extLst>
                </a:gridCol>
                <a:gridCol w="1158802">
                  <a:extLst>
                    <a:ext uri="{9D8B030D-6E8A-4147-A177-3AD203B41FA5}">
                      <a16:colId xmlns:a16="http://schemas.microsoft.com/office/drawing/2014/main" val="3596392650"/>
                    </a:ext>
                  </a:extLst>
                </a:gridCol>
                <a:gridCol w="1161001">
                  <a:extLst>
                    <a:ext uri="{9D8B030D-6E8A-4147-A177-3AD203B41FA5}">
                      <a16:colId xmlns:a16="http://schemas.microsoft.com/office/drawing/2014/main" val="1940709253"/>
                    </a:ext>
                  </a:extLst>
                </a:gridCol>
                <a:gridCol w="1152206">
                  <a:extLst>
                    <a:ext uri="{9D8B030D-6E8A-4147-A177-3AD203B41FA5}">
                      <a16:colId xmlns:a16="http://schemas.microsoft.com/office/drawing/2014/main" val="1684089021"/>
                    </a:ext>
                  </a:extLst>
                </a:gridCol>
              </a:tblGrid>
              <a:tr h="1295931">
                <a:tc>
                  <a:txBody>
                    <a:bodyPr/>
                    <a:lstStyle/>
                    <a:p>
                      <a:pPr marL="0" marR="0">
                        <a:lnSpc>
                          <a:spcPct val="150000"/>
                        </a:lnSpc>
                        <a:spcBef>
                          <a:spcPts val="0"/>
                        </a:spcBef>
                        <a:spcAft>
                          <a:spcPts val="0"/>
                        </a:spcAft>
                      </a:pPr>
                      <a:r>
                        <a:rPr lang="en-US" sz="1600" b="1" dirty="0">
                          <a:effectLst/>
                        </a:rPr>
                        <a:t>Classifier</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Accuracy</a:t>
                      </a:r>
                    </a:p>
                    <a:p>
                      <a:pPr marL="0" marR="0" algn="ctr">
                        <a:lnSpc>
                          <a:spcPct val="150000"/>
                        </a:lnSpc>
                        <a:spcBef>
                          <a:spcPts val="0"/>
                        </a:spcBef>
                        <a:spcAft>
                          <a:spcPts val="0"/>
                        </a:spcAft>
                      </a:pPr>
                      <a:r>
                        <a:rPr lang="en-US" sz="1600" b="1" dirty="0">
                          <a:effectLst/>
                        </a:rPr>
                        <a:t>(%)</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a:effectLst/>
                        </a:rPr>
                        <a:t>Precision</a:t>
                      </a:r>
                    </a:p>
                    <a:p>
                      <a:pPr marL="0" marR="0" algn="ctr">
                        <a:lnSpc>
                          <a:spcPct val="150000"/>
                        </a:lnSpc>
                        <a:spcBef>
                          <a:spcPts val="0"/>
                        </a:spcBef>
                        <a:spcAft>
                          <a:spcPts val="0"/>
                        </a:spcAft>
                      </a:pPr>
                      <a:r>
                        <a:rPr lang="en-US" sz="1600" b="1">
                          <a:effectLst/>
                        </a:rPr>
                        <a:t>(%)</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a:effectLst/>
                        </a:rPr>
                        <a:t>Recall</a:t>
                      </a:r>
                    </a:p>
                    <a:p>
                      <a:pPr marL="0" marR="0" algn="ctr">
                        <a:lnSpc>
                          <a:spcPct val="150000"/>
                        </a:lnSpc>
                        <a:spcBef>
                          <a:spcPts val="0"/>
                        </a:spcBef>
                        <a:spcAft>
                          <a:spcPts val="0"/>
                        </a:spcAft>
                      </a:pPr>
                      <a:r>
                        <a:rPr lang="en-US" sz="1600" b="1">
                          <a:effectLst/>
                        </a:rPr>
                        <a:t>(%)</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a:effectLst/>
                        </a:rPr>
                        <a:t>F-Measure</a:t>
                      </a:r>
                    </a:p>
                    <a:p>
                      <a:pPr marL="0" marR="0" algn="ctr">
                        <a:lnSpc>
                          <a:spcPct val="150000"/>
                        </a:lnSpc>
                        <a:spcBef>
                          <a:spcPts val="0"/>
                        </a:spcBef>
                        <a:spcAft>
                          <a:spcPts val="0"/>
                        </a:spcAft>
                      </a:pPr>
                      <a:r>
                        <a:rPr lang="en-US" sz="1600" b="1">
                          <a:effectLst/>
                        </a:rPr>
                        <a:t>(%)</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a:effectLst/>
                        </a:rPr>
                        <a:t>FAR</a:t>
                      </a:r>
                    </a:p>
                    <a:p>
                      <a:pPr marL="0" marR="0" algn="ctr">
                        <a:lnSpc>
                          <a:spcPct val="150000"/>
                        </a:lnSpc>
                        <a:spcBef>
                          <a:spcPts val="0"/>
                        </a:spcBef>
                        <a:spcAft>
                          <a:spcPts val="0"/>
                        </a:spcAft>
                      </a:pPr>
                      <a:r>
                        <a:rPr lang="en-US" sz="1600" b="1">
                          <a:effectLst/>
                        </a:rPr>
                        <a:t>(%)</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a:effectLst/>
                        </a:rPr>
                        <a:t>FRR</a:t>
                      </a:r>
                    </a:p>
                    <a:p>
                      <a:pPr marL="0" marR="0" algn="ctr">
                        <a:lnSpc>
                          <a:spcPct val="150000"/>
                        </a:lnSpc>
                        <a:spcBef>
                          <a:spcPts val="0"/>
                        </a:spcBef>
                        <a:spcAft>
                          <a:spcPts val="0"/>
                        </a:spcAft>
                      </a:pPr>
                      <a:r>
                        <a:rPr lang="en-US" sz="1600" b="1">
                          <a:effectLst/>
                        </a:rPr>
                        <a:t>(%)</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Error Rate</a:t>
                      </a:r>
                    </a:p>
                    <a:p>
                      <a:pPr marL="0" marR="0" algn="ctr">
                        <a:lnSpc>
                          <a:spcPct val="150000"/>
                        </a:lnSpc>
                        <a:spcBef>
                          <a:spcPts val="0"/>
                        </a:spcBef>
                        <a:spcAft>
                          <a:spcPts val="0"/>
                        </a:spcAft>
                      </a:pPr>
                      <a:r>
                        <a:rPr lang="en-US" sz="1600" b="1" dirty="0">
                          <a:effectLst/>
                        </a:rPr>
                        <a:t>(%)</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extLst>
                  <a:ext uri="{0D108BD9-81ED-4DB2-BD59-A6C34878D82A}">
                    <a16:rowId xmlns:a16="http://schemas.microsoft.com/office/drawing/2014/main" val="1792586610"/>
                  </a:ext>
                </a:extLst>
              </a:tr>
              <a:tr h="612682">
                <a:tc>
                  <a:txBody>
                    <a:bodyPr/>
                    <a:lstStyle/>
                    <a:p>
                      <a:pPr marL="0" marR="0" algn="ctr">
                        <a:lnSpc>
                          <a:spcPct val="150000"/>
                        </a:lnSpc>
                        <a:spcBef>
                          <a:spcPts val="0"/>
                        </a:spcBef>
                        <a:spcAft>
                          <a:spcPts val="0"/>
                        </a:spcAft>
                      </a:pPr>
                      <a:r>
                        <a:rPr lang="en-US" sz="1600" b="1" dirty="0">
                          <a:effectLst/>
                        </a:rPr>
                        <a:t>Random Forest*</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99.97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99.96</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99.30</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defTabSz="914400" rtl="0" eaLnBrk="1" latinLnBrk="0" hangingPunct="1">
                        <a:lnSpc>
                          <a:spcPct val="150000"/>
                        </a:lnSpc>
                        <a:spcBef>
                          <a:spcPts val="0"/>
                        </a:spcBef>
                        <a:spcAft>
                          <a:spcPts val="0"/>
                        </a:spcAft>
                      </a:pPr>
                      <a:r>
                        <a:rPr lang="en-US" sz="1600" b="1" kern="1200" dirty="0">
                          <a:solidFill>
                            <a:schemeClr val="dk1"/>
                          </a:solidFill>
                          <a:effectLst/>
                          <a:latin typeface="+mn-lt"/>
                          <a:ea typeface="+mn-ea"/>
                          <a:cs typeface="+mn-cs"/>
                        </a:rPr>
                        <a:t>0.00</a:t>
                      </a:r>
                    </a:p>
                  </a:txBody>
                  <a:tcPr marL="60084" marR="60084" marT="0" marB="0"/>
                </a:tc>
                <a:tc>
                  <a:txBody>
                    <a:bodyPr/>
                    <a:lstStyle/>
                    <a:p>
                      <a:pPr marL="0" marR="0" algn="ctr" defTabSz="914400" rtl="0" eaLnBrk="1" latinLnBrk="0" hangingPunct="1">
                        <a:lnSpc>
                          <a:spcPct val="150000"/>
                        </a:lnSpc>
                        <a:spcBef>
                          <a:spcPts val="0"/>
                        </a:spcBef>
                        <a:spcAft>
                          <a:spcPts val="0"/>
                        </a:spcAft>
                      </a:pPr>
                      <a:r>
                        <a:rPr lang="en-US" sz="1600" b="1" kern="1200" dirty="0">
                          <a:solidFill>
                            <a:schemeClr val="dk1"/>
                          </a:solidFill>
                          <a:effectLst/>
                          <a:latin typeface="+mn-lt"/>
                          <a:ea typeface="+mn-ea"/>
                          <a:cs typeface="+mn-cs"/>
                        </a:rPr>
                        <a:t>0.00</a:t>
                      </a:r>
                    </a:p>
                  </a:txBody>
                  <a:tcPr marL="60084" marR="60084" marT="0" marB="0"/>
                </a:tc>
                <a:tc>
                  <a:txBody>
                    <a:bodyPr/>
                    <a:lstStyle/>
                    <a:p>
                      <a:pPr marL="0" marR="0" algn="ctr" defTabSz="914400" rtl="0" eaLnBrk="1" latinLnBrk="0" hangingPunct="1">
                        <a:lnSpc>
                          <a:spcPct val="150000"/>
                        </a:lnSpc>
                        <a:spcBef>
                          <a:spcPts val="0"/>
                        </a:spcBef>
                        <a:spcAft>
                          <a:spcPts val="0"/>
                        </a:spcAft>
                      </a:pPr>
                      <a:r>
                        <a:rPr lang="en-US" sz="1600" b="1" kern="1200" dirty="0">
                          <a:solidFill>
                            <a:schemeClr val="dk1"/>
                          </a:solidFill>
                          <a:effectLst/>
                          <a:latin typeface="+mn-lt"/>
                          <a:ea typeface="+mn-ea"/>
                          <a:cs typeface="+mn-cs"/>
                        </a:rPr>
                        <a:t>0.02</a:t>
                      </a:r>
                    </a:p>
                  </a:txBody>
                  <a:tcPr marL="60084" marR="60084" marT="0" marB="0"/>
                </a:tc>
                <a:extLst>
                  <a:ext uri="{0D108BD9-81ED-4DB2-BD59-A6C34878D82A}">
                    <a16:rowId xmlns:a16="http://schemas.microsoft.com/office/drawing/2014/main" val="931765970"/>
                  </a:ext>
                </a:extLst>
              </a:tr>
              <a:tr h="612682">
                <a:tc>
                  <a:txBody>
                    <a:bodyPr/>
                    <a:lstStyle/>
                    <a:p>
                      <a:pPr marL="0" marR="0" algn="ctr">
                        <a:lnSpc>
                          <a:spcPct val="150000"/>
                        </a:lnSpc>
                        <a:spcBef>
                          <a:spcPts val="0"/>
                        </a:spcBef>
                        <a:spcAft>
                          <a:spcPts val="0"/>
                        </a:spcAft>
                      </a:pPr>
                      <a:r>
                        <a:rPr lang="en-US" sz="1600" b="1" dirty="0">
                          <a:effectLst/>
                        </a:rPr>
                        <a:t>K-Nearest Neighbors</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tc>
                <a:tc>
                  <a:txBody>
                    <a:bodyPr/>
                    <a:lstStyle/>
                    <a:p>
                      <a:pPr marL="0" marR="0" algn="ctr">
                        <a:lnSpc>
                          <a:spcPct val="150000"/>
                        </a:lnSpc>
                        <a:spcBef>
                          <a:spcPts val="0"/>
                        </a:spcBef>
                        <a:spcAft>
                          <a:spcPts val="0"/>
                        </a:spcAft>
                      </a:pPr>
                      <a:r>
                        <a:rPr lang="en-US" sz="1600" b="1" dirty="0">
                          <a:effectLst/>
                        </a:rPr>
                        <a:t>99.84</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99.82</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99.83</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95.47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4.49</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0.8</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1.06</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extLst>
                  <a:ext uri="{0D108BD9-81ED-4DB2-BD59-A6C34878D82A}">
                    <a16:rowId xmlns:a16="http://schemas.microsoft.com/office/drawing/2014/main" val="1061475194"/>
                  </a:ext>
                </a:extLst>
              </a:tr>
              <a:tr h="612682">
                <a:tc>
                  <a:txBody>
                    <a:bodyPr/>
                    <a:lstStyle/>
                    <a:p>
                      <a:pPr marL="0" marR="0" algn="ctr">
                        <a:lnSpc>
                          <a:spcPct val="150000"/>
                        </a:lnSpc>
                        <a:spcBef>
                          <a:spcPts val="0"/>
                        </a:spcBef>
                        <a:spcAft>
                          <a:spcPts val="0"/>
                        </a:spcAft>
                      </a:pPr>
                      <a:r>
                        <a:rPr lang="en-US" sz="1600" b="1" dirty="0" err="1">
                          <a:effectLst/>
                        </a:rPr>
                        <a:t>XGBoost</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tc>
                <a:tc>
                  <a:txBody>
                    <a:bodyPr/>
                    <a:lstStyle/>
                    <a:p>
                      <a:pPr marL="0" marR="0" algn="ctr">
                        <a:lnSpc>
                          <a:spcPct val="150000"/>
                        </a:lnSpc>
                        <a:spcBef>
                          <a:spcPts val="0"/>
                        </a:spcBef>
                        <a:spcAft>
                          <a:spcPts val="0"/>
                        </a:spcAft>
                      </a:pPr>
                      <a:r>
                        <a:rPr lang="en-US" sz="1600" b="1">
                          <a:effectLst/>
                        </a:rPr>
                        <a:t>99.89</a:t>
                      </a:r>
                      <a:endParaRPr lang="en-US" sz="1600" b="1">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99.87</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99.86</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96.84</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3.15</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0.6</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tc>
                  <a:txBody>
                    <a:bodyPr/>
                    <a:lstStyle/>
                    <a:p>
                      <a:pPr marL="0" marR="0" algn="ctr">
                        <a:lnSpc>
                          <a:spcPct val="150000"/>
                        </a:lnSpc>
                        <a:spcBef>
                          <a:spcPts val="0"/>
                        </a:spcBef>
                        <a:spcAft>
                          <a:spcPts val="0"/>
                        </a:spcAft>
                      </a:pPr>
                      <a:r>
                        <a:rPr lang="en-US" sz="1600" b="1" dirty="0">
                          <a:effectLst/>
                        </a:rPr>
                        <a:t>0.14</a:t>
                      </a:r>
                      <a:endParaRPr lang="en-US" sz="16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txBody>
                  <a:tcPr marL="60084" marR="60084" marT="0" marB="0" anchor="ctr"/>
                </a:tc>
                <a:extLst>
                  <a:ext uri="{0D108BD9-81ED-4DB2-BD59-A6C34878D82A}">
                    <a16:rowId xmlns:a16="http://schemas.microsoft.com/office/drawing/2014/main" val="1736915698"/>
                  </a:ext>
                </a:extLst>
              </a:tr>
            </a:tbl>
          </a:graphicData>
        </a:graphic>
      </p:graphicFrame>
    </p:spTree>
    <p:extLst>
      <p:ext uri="{BB962C8B-B14F-4D97-AF65-F5344CB8AC3E}">
        <p14:creationId xmlns:p14="http://schemas.microsoft.com/office/powerpoint/2010/main" val="2132730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8E33-A421-43B7-AC5D-4BDDC22899A3}"/>
              </a:ext>
            </a:extLst>
          </p:cNvPr>
          <p:cNvSpPr>
            <a:spLocks noGrp="1"/>
          </p:cNvSpPr>
          <p:nvPr>
            <p:ph type="title"/>
          </p:nvPr>
        </p:nvSpPr>
        <p:spPr/>
        <p:txBody>
          <a:bodyPr>
            <a:normAutofit/>
          </a:bodyPr>
          <a:lstStyle/>
          <a:p>
            <a:r>
              <a:rPr lang="en-US" sz="40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Conclusions and Future Work</a:t>
            </a:r>
            <a:endParaRPr lang="en-US" sz="4000" dirty="0"/>
          </a:p>
        </p:txBody>
      </p:sp>
      <p:sp>
        <p:nvSpPr>
          <p:cNvPr id="3" name="Text Placeholder 80">
            <a:extLst>
              <a:ext uri="{FF2B5EF4-FFF2-40B4-BE49-F238E27FC236}">
                <a16:creationId xmlns:a16="http://schemas.microsoft.com/office/drawing/2014/main" id="{D4094D44-AD11-A05E-F818-749EA4B3637B}"/>
              </a:ext>
            </a:extLst>
          </p:cNvPr>
          <p:cNvSpPr txBox="1">
            <a:spLocks/>
          </p:cNvSpPr>
          <p:nvPr/>
        </p:nvSpPr>
        <p:spPr>
          <a:xfrm>
            <a:off x="1454112" y="2194610"/>
            <a:ext cx="10361835" cy="56814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en-US" b="0" cap="none" dirty="0">
                <a:solidFill>
                  <a:schemeClr val="tx1"/>
                </a:solidFill>
                <a:latin typeface="Times New Roman" panose="02020603050405020304" pitchFamily="18" charset="0"/>
                <a:cs typeface="Times New Roman" panose="02020603050405020304" pitchFamily="18" charset="0"/>
              </a:rPr>
              <a:t>Methods for improving smartphone continuous user authentication were introduced in this project . it was a </a:t>
            </a:r>
            <a:r>
              <a:rPr lang="en-US" b="0" cap="none" dirty="0" err="1">
                <a:solidFill>
                  <a:schemeClr val="tx1"/>
                </a:solidFill>
                <a:latin typeface="Times New Roman" panose="02020603050405020304" pitchFamily="18" charset="0"/>
                <a:cs typeface="Times New Roman" panose="02020603050405020304" pitchFamily="18" charset="0"/>
              </a:rPr>
              <a:t>uni</a:t>
            </a:r>
            <a:r>
              <a:rPr lang="en-US" b="0" cap="none" dirty="0">
                <a:solidFill>
                  <a:schemeClr val="tx1"/>
                </a:solidFill>
                <a:latin typeface="Times New Roman" panose="02020603050405020304" pitchFamily="18" charset="0"/>
                <a:cs typeface="Times New Roman" panose="02020603050405020304" pitchFamily="18" charset="0"/>
              </a:rPr>
              <a:t>-modal approach based on free-text keystroke dynamics.</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cxnSp>
        <p:nvCxnSpPr>
          <p:cNvPr id="4" name="Straight Connector 3">
            <a:extLst>
              <a:ext uri="{FF2B5EF4-FFF2-40B4-BE49-F238E27FC236}">
                <a16:creationId xmlns:a16="http://schemas.microsoft.com/office/drawing/2014/main" id="{33ED0AB7-D65F-031A-AA1B-6284E27EC4D9}"/>
              </a:ext>
            </a:extLst>
          </p:cNvPr>
          <p:cNvCxnSpPr>
            <a:cxnSpLocks/>
          </p:cNvCxnSpPr>
          <p:nvPr/>
        </p:nvCxnSpPr>
        <p:spPr>
          <a:xfrm>
            <a:off x="581891" y="2149186"/>
            <a:ext cx="0" cy="3919105"/>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6" name="Graphic 5" descr="Chevron arrows with solid fill">
            <a:extLst>
              <a:ext uri="{FF2B5EF4-FFF2-40B4-BE49-F238E27FC236}">
                <a16:creationId xmlns:a16="http://schemas.microsoft.com/office/drawing/2014/main" id="{515BE410-8005-3FCE-2D9C-C7C6D9B73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81" y="2087982"/>
            <a:ext cx="736431" cy="730405"/>
          </a:xfrm>
          <a:prstGeom prst="rect">
            <a:avLst/>
          </a:prstGeom>
        </p:spPr>
      </p:pic>
      <p:sp>
        <p:nvSpPr>
          <p:cNvPr id="7" name="Text Placeholder 80">
            <a:extLst>
              <a:ext uri="{FF2B5EF4-FFF2-40B4-BE49-F238E27FC236}">
                <a16:creationId xmlns:a16="http://schemas.microsoft.com/office/drawing/2014/main" id="{B3C75F1A-A6E0-2211-595C-1D0C289426D8}"/>
              </a:ext>
            </a:extLst>
          </p:cNvPr>
          <p:cNvSpPr txBox="1">
            <a:spLocks/>
          </p:cNvSpPr>
          <p:nvPr/>
        </p:nvSpPr>
        <p:spPr>
          <a:xfrm>
            <a:off x="1547093" y="3094639"/>
            <a:ext cx="10054850" cy="566159"/>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en-US" b="0" cap="none" dirty="0">
                <a:solidFill>
                  <a:schemeClr val="tx1"/>
                </a:solidFill>
                <a:latin typeface="Times New Roman" panose="02020603050405020304" pitchFamily="18" charset="0"/>
                <a:cs typeface="Times New Roman" panose="02020603050405020304" pitchFamily="18" charset="0"/>
              </a:rPr>
              <a:t>The proposed </a:t>
            </a:r>
            <a:r>
              <a:rPr lang="en-US" b="0" cap="none" dirty="0" err="1">
                <a:solidFill>
                  <a:schemeClr val="tx1"/>
                </a:solidFill>
                <a:latin typeface="Times New Roman" panose="02020603050405020304" pitchFamily="18" charset="0"/>
                <a:cs typeface="Times New Roman" panose="02020603050405020304" pitchFamily="18" charset="0"/>
              </a:rPr>
              <a:t>uni</a:t>
            </a:r>
            <a:r>
              <a:rPr lang="en-US" b="0" cap="none" dirty="0">
                <a:solidFill>
                  <a:schemeClr val="tx1"/>
                </a:solidFill>
                <a:latin typeface="Times New Roman" panose="02020603050405020304" pitchFamily="18" charset="0"/>
                <a:cs typeface="Times New Roman" panose="02020603050405020304" pitchFamily="18" charset="0"/>
              </a:rPr>
              <a:t>-modal approach depends on using 56 users' data from BBMAS dataset .</a:t>
            </a:r>
          </a:p>
          <a:p>
            <a:endParaRPr lang="en-US" dirty="0">
              <a:solidFill>
                <a:schemeClr val="tx1"/>
              </a:solidFill>
              <a:latin typeface="Times New Roman" panose="02020603050405020304" pitchFamily="18" charset="0"/>
              <a:cs typeface="Times New Roman" panose="02020603050405020304" pitchFamily="18" charset="0"/>
            </a:endParaRP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8" name="Graphic 7" descr="Chevron arrows with solid fill">
            <a:extLst>
              <a:ext uri="{FF2B5EF4-FFF2-40B4-BE49-F238E27FC236}">
                <a16:creationId xmlns:a16="http://schemas.microsoft.com/office/drawing/2014/main" id="{DC9FEED3-60D1-C2BF-BAFA-62871F281F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838" y="2986623"/>
            <a:ext cx="736431" cy="730405"/>
          </a:xfrm>
          <a:prstGeom prst="rect">
            <a:avLst/>
          </a:prstGeom>
        </p:spPr>
      </p:pic>
      <p:sp>
        <p:nvSpPr>
          <p:cNvPr id="9" name="Text Placeholder 80">
            <a:extLst>
              <a:ext uri="{FF2B5EF4-FFF2-40B4-BE49-F238E27FC236}">
                <a16:creationId xmlns:a16="http://schemas.microsoft.com/office/drawing/2014/main" id="{A4214C18-6637-CA26-EA76-A8AE2A632FBB}"/>
              </a:ext>
            </a:extLst>
          </p:cNvPr>
          <p:cNvSpPr txBox="1">
            <a:spLocks/>
          </p:cNvSpPr>
          <p:nvPr/>
        </p:nvSpPr>
        <p:spPr>
          <a:xfrm>
            <a:off x="1555259" y="3883659"/>
            <a:ext cx="10054850" cy="670924"/>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lgn="just"/>
            <a:r>
              <a:rPr lang="en-US" b="0" cap="none" dirty="0">
                <a:solidFill>
                  <a:schemeClr val="tx1"/>
                </a:solidFill>
                <a:latin typeface="Times New Roman" panose="02020603050405020304" pitchFamily="18" charset="0"/>
                <a:cs typeface="Times New Roman" panose="02020603050405020304" pitchFamily="18" charset="0"/>
              </a:rPr>
              <a:t>Random Forest classifier with a feature-importance feature selection method was used to create the user authentication model based on keystroke dynamics.</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0" name="Graphic 9" descr="Chevron arrows with solid fill">
            <a:extLst>
              <a:ext uri="{FF2B5EF4-FFF2-40B4-BE49-F238E27FC236}">
                <a16:creationId xmlns:a16="http://schemas.microsoft.com/office/drawing/2014/main" id="{84973866-A0B2-7F07-0D71-7373606CE5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064" y="3824178"/>
            <a:ext cx="736431" cy="730405"/>
          </a:xfrm>
          <a:prstGeom prst="rect">
            <a:avLst/>
          </a:prstGeom>
        </p:spPr>
      </p:pic>
      <p:sp>
        <p:nvSpPr>
          <p:cNvPr id="11" name="Text Placeholder 80">
            <a:extLst>
              <a:ext uri="{FF2B5EF4-FFF2-40B4-BE49-F238E27FC236}">
                <a16:creationId xmlns:a16="http://schemas.microsoft.com/office/drawing/2014/main" id="{DCA80771-6FA2-D414-2FF3-D28BAE413FE8}"/>
              </a:ext>
            </a:extLst>
          </p:cNvPr>
          <p:cNvSpPr txBox="1">
            <a:spLocks/>
          </p:cNvSpPr>
          <p:nvPr/>
        </p:nvSpPr>
        <p:spPr>
          <a:xfrm>
            <a:off x="1486271" y="4690283"/>
            <a:ext cx="10054850" cy="83174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en-US" b="0" cap="none" dirty="0">
                <a:solidFill>
                  <a:schemeClr val="tx1"/>
                </a:solidFill>
                <a:latin typeface="Times New Roman" panose="02020603050405020304" pitchFamily="18" charset="0"/>
                <a:cs typeface="Times New Roman" panose="02020603050405020304" pitchFamily="18" charset="0"/>
              </a:rPr>
              <a:t>With only 30 features out of the 84 features in the dataset, exceptional performance was achieved with a detection accuracy of 99.97% and 0% for both FRR and FAR with the least EER.</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2" name="Graphic 11" descr="Chevron arrows with solid fill">
            <a:extLst>
              <a:ext uri="{FF2B5EF4-FFF2-40B4-BE49-F238E27FC236}">
                <a16:creationId xmlns:a16="http://schemas.microsoft.com/office/drawing/2014/main" id="{36FB6C2C-22D1-0FFB-B7C1-103EBE173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80" y="4623310"/>
            <a:ext cx="736431" cy="730405"/>
          </a:xfrm>
          <a:prstGeom prst="rect">
            <a:avLst/>
          </a:prstGeom>
        </p:spPr>
      </p:pic>
      <p:sp>
        <p:nvSpPr>
          <p:cNvPr id="13" name="Text Placeholder 80">
            <a:extLst>
              <a:ext uri="{FF2B5EF4-FFF2-40B4-BE49-F238E27FC236}">
                <a16:creationId xmlns:a16="http://schemas.microsoft.com/office/drawing/2014/main" id="{5AA1D74D-6E56-2236-9720-75816B669871}"/>
              </a:ext>
            </a:extLst>
          </p:cNvPr>
          <p:cNvSpPr txBox="1">
            <a:spLocks/>
          </p:cNvSpPr>
          <p:nvPr/>
        </p:nvSpPr>
        <p:spPr>
          <a:xfrm>
            <a:off x="1547093" y="5522026"/>
            <a:ext cx="10054850" cy="339309"/>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lgn="just"/>
            <a:r>
              <a:rPr lang="en-US" b="0" cap="none" dirty="0">
                <a:solidFill>
                  <a:schemeClr val="tx1"/>
                </a:solidFill>
                <a:latin typeface="Times New Roman" panose="02020603050405020304" pitchFamily="18" charset="0"/>
                <a:cs typeface="Times New Roman" panose="02020603050405020304" pitchFamily="18" charset="0"/>
              </a:rPr>
              <a:t>Based on the obtained data, our model proved to be superior when compared with other well-known ml classifiers and previous studies.</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4" name="Graphic 13" descr="Chevron arrows with solid fill">
            <a:extLst>
              <a:ext uri="{FF2B5EF4-FFF2-40B4-BE49-F238E27FC236}">
                <a16:creationId xmlns:a16="http://schemas.microsoft.com/office/drawing/2014/main" id="{590B8164-2E3F-8F52-3EED-4C1D1D6B23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840" y="5437317"/>
            <a:ext cx="736431" cy="730405"/>
          </a:xfrm>
          <a:prstGeom prst="rect">
            <a:avLst/>
          </a:prstGeom>
        </p:spPr>
      </p:pic>
    </p:spTree>
    <p:extLst>
      <p:ext uri="{BB962C8B-B14F-4D97-AF65-F5344CB8AC3E}">
        <p14:creationId xmlns:p14="http://schemas.microsoft.com/office/powerpoint/2010/main" val="194160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74F4C-78ED-4AFC-BEB8-A0EADB60E5C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Agenda</a:t>
            </a:r>
          </a:p>
        </p:txBody>
      </p:sp>
      <p:sp>
        <p:nvSpPr>
          <p:cNvPr id="2" name="Text Placeholder 80">
            <a:extLst>
              <a:ext uri="{FF2B5EF4-FFF2-40B4-BE49-F238E27FC236}">
                <a16:creationId xmlns:a16="http://schemas.microsoft.com/office/drawing/2014/main" id="{649FA16A-4B3A-571F-F680-8482B9CBE411}"/>
              </a:ext>
            </a:extLst>
          </p:cNvPr>
          <p:cNvSpPr txBox="1">
            <a:spLocks/>
          </p:cNvSpPr>
          <p:nvPr/>
        </p:nvSpPr>
        <p:spPr>
          <a:xfrm>
            <a:off x="3055507" y="2473574"/>
            <a:ext cx="3297423" cy="339309"/>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r>
              <a:rPr lang="en-US" sz="1800" b="1" dirty="0">
                <a:solidFill>
                  <a:schemeClr val="tx1"/>
                </a:solidFill>
                <a:latin typeface="Times New Roman" panose="02020603050405020304" pitchFamily="18" charset="0"/>
                <a:cs typeface="Times New Roman" panose="02020603050405020304" pitchFamily="18" charset="0"/>
              </a:rPr>
              <a:t>Introduction</a:t>
            </a:r>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cxnSp>
        <p:nvCxnSpPr>
          <p:cNvPr id="5" name="Straight Connector 4">
            <a:extLst>
              <a:ext uri="{FF2B5EF4-FFF2-40B4-BE49-F238E27FC236}">
                <a16:creationId xmlns:a16="http://schemas.microsoft.com/office/drawing/2014/main" id="{7A4E4406-78DD-D424-B202-64A04AB1A0E4}"/>
              </a:ext>
            </a:extLst>
          </p:cNvPr>
          <p:cNvCxnSpPr/>
          <p:nvPr/>
        </p:nvCxnSpPr>
        <p:spPr>
          <a:xfrm>
            <a:off x="1983179" y="2356103"/>
            <a:ext cx="0" cy="3094671"/>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9" name="Graphic 8" descr="Chevron arrows with solid fill">
            <a:extLst>
              <a:ext uri="{FF2B5EF4-FFF2-40B4-BE49-F238E27FC236}">
                <a16:creationId xmlns:a16="http://schemas.microsoft.com/office/drawing/2014/main" id="{2FD432B5-1022-365A-6BC3-B9E739C9A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9076" y="2282673"/>
            <a:ext cx="736431" cy="730405"/>
          </a:xfrm>
          <a:prstGeom prst="rect">
            <a:avLst/>
          </a:prstGeom>
        </p:spPr>
      </p:pic>
      <p:sp>
        <p:nvSpPr>
          <p:cNvPr id="10" name="Text Placeholder 80">
            <a:extLst>
              <a:ext uri="{FF2B5EF4-FFF2-40B4-BE49-F238E27FC236}">
                <a16:creationId xmlns:a16="http://schemas.microsoft.com/office/drawing/2014/main" id="{C9FED331-BFE7-298F-7D1E-6474E065E23E}"/>
              </a:ext>
            </a:extLst>
          </p:cNvPr>
          <p:cNvSpPr txBox="1">
            <a:spLocks/>
          </p:cNvSpPr>
          <p:nvPr/>
        </p:nvSpPr>
        <p:spPr>
          <a:xfrm>
            <a:off x="3055507" y="3127921"/>
            <a:ext cx="3297423" cy="339309"/>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Project</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1" name="Graphic 10" descr="Chevron arrows with solid fill">
            <a:extLst>
              <a:ext uri="{FF2B5EF4-FFF2-40B4-BE49-F238E27FC236}">
                <a16:creationId xmlns:a16="http://schemas.microsoft.com/office/drawing/2014/main" id="{1A2A5FC9-0E93-B5EB-4C47-77575086C7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9076" y="2937020"/>
            <a:ext cx="736431" cy="730405"/>
          </a:xfrm>
          <a:prstGeom prst="rect">
            <a:avLst/>
          </a:prstGeom>
        </p:spPr>
      </p:pic>
      <p:sp>
        <p:nvSpPr>
          <p:cNvPr id="12" name="Text Placeholder 80">
            <a:extLst>
              <a:ext uri="{FF2B5EF4-FFF2-40B4-BE49-F238E27FC236}">
                <a16:creationId xmlns:a16="http://schemas.microsoft.com/office/drawing/2014/main" id="{6F74E264-D5D6-0E50-3ED7-EE552BF3894D}"/>
              </a:ext>
            </a:extLst>
          </p:cNvPr>
          <p:cNvSpPr txBox="1">
            <a:spLocks/>
          </p:cNvSpPr>
          <p:nvPr/>
        </p:nvSpPr>
        <p:spPr>
          <a:xfrm>
            <a:off x="3055507" y="3751728"/>
            <a:ext cx="6344971" cy="670924"/>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Proposed Model Methodology </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3" name="Graphic 12" descr="Chevron arrows with solid fill">
            <a:extLst>
              <a:ext uri="{FF2B5EF4-FFF2-40B4-BE49-F238E27FC236}">
                <a16:creationId xmlns:a16="http://schemas.microsoft.com/office/drawing/2014/main" id="{42FAA9AF-8773-F1D1-B8EC-869E73E3D1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9076" y="3560827"/>
            <a:ext cx="736431" cy="730405"/>
          </a:xfrm>
          <a:prstGeom prst="rect">
            <a:avLst/>
          </a:prstGeom>
        </p:spPr>
      </p:pic>
      <p:sp>
        <p:nvSpPr>
          <p:cNvPr id="14" name="Text Placeholder 80">
            <a:extLst>
              <a:ext uri="{FF2B5EF4-FFF2-40B4-BE49-F238E27FC236}">
                <a16:creationId xmlns:a16="http://schemas.microsoft.com/office/drawing/2014/main" id="{28016850-B2F3-F370-8581-A968137C28BA}"/>
              </a:ext>
            </a:extLst>
          </p:cNvPr>
          <p:cNvSpPr txBox="1">
            <a:spLocks/>
          </p:cNvSpPr>
          <p:nvPr/>
        </p:nvSpPr>
        <p:spPr>
          <a:xfrm>
            <a:off x="3055507" y="4422652"/>
            <a:ext cx="8262981" cy="339309"/>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r>
              <a:rPr lang="en-US" sz="1800" b="1" dirty="0">
                <a:solidFill>
                  <a:schemeClr val="tx1"/>
                </a:solidFill>
                <a:latin typeface="Times New Roman" panose="02020603050405020304" pitchFamily="18" charset="0"/>
                <a:cs typeface="Times New Roman" panose="02020603050405020304" pitchFamily="18" charset="0"/>
              </a:rPr>
              <a:t>Keystroke Dynamics Authentication Approach </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5" name="Graphic 14" descr="Chevron arrows with solid fill">
            <a:extLst>
              <a:ext uri="{FF2B5EF4-FFF2-40B4-BE49-F238E27FC236}">
                <a16:creationId xmlns:a16="http://schemas.microsoft.com/office/drawing/2014/main" id="{F7A1603A-F7AE-A174-D8CC-B3D3CEBF54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9076" y="4231751"/>
            <a:ext cx="736431" cy="730405"/>
          </a:xfrm>
          <a:prstGeom prst="rect">
            <a:avLst/>
          </a:prstGeom>
        </p:spPr>
      </p:pic>
      <p:sp>
        <p:nvSpPr>
          <p:cNvPr id="16" name="Text Placeholder 80">
            <a:extLst>
              <a:ext uri="{FF2B5EF4-FFF2-40B4-BE49-F238E27FC236}">
                <a16:creationId xmlns:a16="http://schemas.microsoft.com/office/drawing/2014/main" id="{75209D92-2FCD-DFD2-D827-1EE945508E5B}"/>
              </a:ext>
            </a:extLst>
          </p:cNvPr>
          <p:cNvSpPr txBox="1">
            <a:spLocks/>
          </p:cNvSpPr>
          <p:nvPr/>
        </p:nvSpPr>
        <p:spPr>
          <a:xfrm>
            <a:off x="3055507" y="5009140"/>
            <a:ext cx="8262981" cy="339309"/>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r>
              <a:rPr lang="en-US" sz="1800" b="1" dirty="0">
                <a:solidFill>
                  <a:schemeClr val="tx1"/>
                </a:solidFill>
                <a:latin typeface="Times New Roman" panose="02020603050405020304" pitchFamily="18" charset="0"/>
                <a:cs typeface="Times New Roman" panose="02020603050405020304" pitchFamily="18" charset="0"/>
              </a:rPr>
              <a:t>Conclusions and Future work</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7" name="Graphic 16" descr="Chevron arrows with solid fill">
            <a:extLst>
              <a:ext uri="{FF2B5EF4-FFF2-40B4-BE49-F238E27FC236}">
                <a16:creationId xmlns:a16="http://schemas.microsoft.com/office/drawing/2014/main" id="{A5D7DBB9-AEBE-57EC-21CB-8FFD71852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9076" y="4818239"/>
            <a:ext cx="736431" cy="730405"/>
          </a:xfrm>
          <a:prstGeom prst="rect">
            <a:avLst/>
          </a:prstGeom>
        </p:spPr>
      </p:pic>
    </p:spTree>
    <p:extLst>
      <p:ext uri="{BB962C8B-B14F-4D97-AF65-F5344CB8AC3E}">
        <p14:creationId xmlns:p14="http://schemas.microsoft.com/office/powerpoint/2010/main" val="143506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8E33-A421-43B7-AC5D-4BDDC22899A3}"/>
              </a:ext>
            </a:extLst>
          </p:cNvPr>
          <p:cNvSpPr>
            <a:spLocks noGrp="1"/>
          </p:cNvSpPr>
          <p:nvPr>
            <p:ph type="title"/>
          </p:nvPr>
        </p:nvSpPr>
        <p:spPr/>
        <p:txBody>
          <a:bodyPr>
            <a:normAutofit/>
          </a:bodyPr>
          <a:lstStyle/>
          <a:p>
            <a:r>
              <a:rPr lang="en-US" sz="40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Conclusions and Future Work</a:t>
            </a:r>
            <a:endParaRPr lang="en-US" sz="4000" dirty="0"/>
          </a:p>
        </p:txBody>
      </p:sp>
      <p:cxnSp>
        <p:nvCxnSpPr>
          <p:cNvPr id="4" name="Straight Connector 3">
            <a:extLst>
              <a:ext uri="{FF2B5EF4-FFF2-40B4-BE49-F238E27FC236}">
                <a16:creationId xmlns:a16="http://schemas.microsoft.com/office/drawing/2014/main" id="{33ED0AB7-D65F-031A-AA1B-6284E27EC4D9}"/>
              </a:ext>
            </a:extLst>
          </p:cNvPr>
          <p:cNvCxnSpPr>
            <a:cxnSpLocks/>
          </p:cNvCxnSpPr>
          <p:nvPr/>
        </p:nvCxnSpPr>
        <p:spPr>
          <a:xfrm>
            <a:off x="581891" y="2149186"/>
            <a:ext cx="0" cy="3824102"/>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6" name="Graphic 5" descr="Chevron arrows with solid fill">
            <a:extLst>
              <a:ext uri="{FF2B5EF4-FFF2-40B4-BE49-F238E27FC236}">
                <a16:creationId xmlns:a16="http://schemas.microsoft.com/office/drawing/2014/main" id="{515BE410-8005-3FCE-2D9C-C7C6D9B73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287" y="2075756"/>
            <a:ext cx="736431" cy="730405"/>
          </a:xfrm>
          <a:prstGeom prst="rect">
            <a:avLst/>
          </a:prstGeom>
        </p:spPr>
      </p:pic>
      <p:pic>
        <p:nvPicPr>
          <p:cNvPr id="5" name="Graphic 4" descr="Chevron arrows with solid fill">
            <a:extLst>
              <a:ext uri="{FF2B5EF4-FFF2-40B4-BE49-F238E27FC236}">
                <a16:creationId xmlns:a16="http://schemas.microsoft.com/office/drawing/2014/main" id="{FDD7B110-FC49-69E5-80A3-78CE76183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875" y="5416964"/>
            <a:ext cx="736431" cy="730405"/>
          </a:xfrm>
          <a:prstGeom prst="rect">
            <a:avLst/>
          </a:prstGeom>
        </p:spPr>
      </p:pic>
      <p:sp>
        <p:nvSpPr>
          <p:cNvPr id="15" name="Text Placeholder 80">
            <a:extLst>
              <a:ext uri="{FF2B5EF4-FFF2-40B4-BE49-F238E27FC236}">
                <a16:creationId xmlns:a16="http://schemas.microsoft.com/office/drawing/2014/main" id="{99F9722E-B753-B7E0-F4BD-407BD2F933EA}"/>
              </a:ext>
            </a:extLst>
          </p:cNvPr>
          <p:cNvSpPr txBox="1">
            <a:spLocks/>
          </p:cNvSpPr>
          <p:nvPr/>
        </p:nvSpPr>
        <p:spPr>
          <a:xfrm>
            <a:off x="1097280" y="2613483"/>
            <a:ext cx="9831358" cy="3359805"/>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lgn="just">
              <a:lnSpc>
                <a:spcPct val="200000"/>
              </a:lnSpc>
            </a:pPr>
            <a:r>
              <a:rPr lang="en-US" sz="2000" b="0" cap="none" dirty="0">
                <a:solidFill>
                  <a:schemeClr val="tx1"/>
                </a:solidFill>
                <a:latin typeface="Times New Roman" panose="02020603050405020304" pitchFamily="18" charset="0"/>
                <a:cs typeface="Times New Roman" panose="02020603050405020304" pitchFamily="18" charset="0"/>
              </a:rPr>
              <a:t>future work will include implementing additional studies to obtain a fresh dataset by extending the participant pool and to cover more complex scenarios with many languages. inquire as to whether deep learning techniques will help accuracy and other evaluation criteria even more. </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16" name="Graphic 15" descr="Chevron arrows with solid fill">
            <a:extLst>
              <a:ext uri="{FF2B5EF4-FFF2-40B4-BE49-F238E27FC236}">
                <a16:creationId xmlns:a16="http://schemas.microsoft.com/office/drawing/2014/main" id="{F5AB3955-7977-0D47-72B9-C61E487343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4278" y="2074822"/>
            <a:ext cx="736431" cy="730405"/>
          </a:xfrm>
          <a:prstGeom prst="rect">
            <a:avLst/>
          </a:prstGeom>
        </p:spPr>
      </p:pic>
      <p:pic>
        <p:nvPicPr>
          <p:cNvPr id="17" name="Graphic 16" descr="Chevron arrows with solid fill">
            <a:extLst>
              <a:ext uri="{FF2B5EF4-FFF2-40B4-BE49-F238E27FC236}">
                <a16:creationId xmlns:a16="http://schemas.microsoft.com/office/drawing/2014/main" id="{DC8B4541-EDE1-C54F-663D-36DCC393A3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4278" y="5416964"/>
            <a:ext cx="736431" cy="730405"/>
          </a:xfrm>
          <a:prstGeom prst="rect">
            <a:avLst/>
          </a:prstGeom>
        </p:spPr>
      </p:pic>
      <p:cxnSp>
        <p:nvCxnSpPr>
          <p:cNvPr id="18" name="Straight Connector 17">
            <a:extLst>
              <a:ext uri="{FF2B5EF4-FFF2-40B4-BE49-F238E27FC236}">
                <a16:creationId xmlns:a16="http://schemas.microsoft.com/office/drawing/2014/main" id="{B6B13240-51B8-D697-5A9E-43017322E4EF}"/>
              </a:ext>
            </a:extLst>
          </p:cNvPr>
          <p:cNvCxnSpPr>
            <a:cxnSpLocks/>
          </p:cNvCxnSpPr>
          <p:nvPr/>
        </p:nvCxnSpPr>
        <p:spPr>
          <a:xfrm>
            <a:off x="11498085" y="2152752"/>
            <a:ext cx="0" cy="3903664"/>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238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9093D30-90B5-E8E4-BC21-4D2CA3D1FCA6}"/>
              </a:ext>
            </a:extLst>
          </p:cNvPr>
          <p:cNvCxnSpPr>
            <a:cxnSpLocks/>
          </p:cNvCxnSpPr>
          <p:nvPr/>
        </p:nvCxnSpPr>
        <p:spPr>
          <a:xfrm>
            <a:off x="605641" y="1353540"/>
            <a:ext cx="0" cy="3824102"/>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3" name="Graphic 2" descr="Chevron arrows with solid fill">
            <a:extLst>
              <a:ext uri="{FF2B5EF4-FFF2-40B4-BE49-F238E27FC236}">
                <a16:creationId xmlns:a16="http://schemas.microsoft.com/office/drawing/2014/main" id="{1F9DFFA8-3DFD-C739-6819-8C3D9C92E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037" y="1280110"/>
            <a:ext cx="736431" cy="730405"/>
          </a:xfrm>
          <a:prstGeom prst="rect">
            <a:avLst/>
          </a:prstGeom>
        </p:spPr>
      </p:pic>
      <p:pic>
        <p:nvPicPr>
          <p:cNvPr id="4" name="Graphic 3" descr="Chevron arrows with solid fill">
            <a:extLst>
              <a:ext uri="{FF2B5EF4-FFF2-40B4-BE49-F238E27FC236}">
                <a16:creationId xmlns:a16="http://schemas.microsoft.com/office/drawing/2014/main" id="{A29DA398-7E38-5877-59F9-1C247D83C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625" y="4621318"/>
            <a:ext cx="736431" cy="730405"/>
          </a:xfrm>
          <a:prstGeom prst="rect">
            <a:avLst/>
          </a:prstGeom>
        </p:spPr>
      </p:pic>
      <p:sp>
        <p:nvSpPr>
          <p:cNvPr id="5" name="Text Placeholder 80">
            <a:extLst>
              <a:ext uri="{FF2B5EF4-FFF2-40B4-BE49-F238E27FC236}">
                <a16:creationId xmlns:a16="http://schemas.microsoft.com/office/drawing/2014/main" id="{0FC2FE25-1DDC-D89E-D5E4-16C43F9C8F74}"/>
              </a:ext>
            </a:extLst>
          </p:cNvPr>
          <p:cNvSpPr txBox="1">
            <a:spLocks/>
          </p:cNvSpPr>
          <p:nvPr/>
        </p:nvSpPr>
        <p:spPr>
          <a:xfrm>
            <a:off x="670164" y="2137609"/>
            <a:ext cx="10536915" cy="3359805"/>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18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lgn="ctr">
              <a:lnSpc>
                <a:spcPct val="200000"/>
              </a:lnSpc>
            </a:pPr>
            <a:r>
              <a:rPr lang="en-US" sz="54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THANK YOU </a:t>
            </a:r>
          </a:p>
          <a:p>
            <a:pPr lvl="0"/>
            <a:endParaRPr lang="en-US" dirty="0">
              <a:solidFill>
                <a:schemeClr val="tx1"/>
              </a:solidFill>
            </a:endParaRPr>
          </a:p>
          <a:p>
            <a:pPr marL="0" marR="0" lvl="0" indent="0" algn="l" defTabSz="1218987" rtl="0" eaLnBrk="1" fontAlgn="auto" latinLnBrk="0" hangingPunct="1">
              <a:lnSpc>
                <a:spcPct val="85000"/>
              </a:lnSpc>
              <a:spcBef>
                <a:spcPts val="0"/>
              </a:spcBef>
              <a:spcAft>
                <a:spcPts val="600"/>
              </a:spcAft>
              <a:buClrTx/>
              <a:buSzTx/>
              <a:buFont typeface="Arial" pitchFamily="34" charset="0"/>
              <a:buNone/>
              <a:tabLst/>
              <a:defRPr/>
            </a:pPr>
            <a:endParaRPr kumimoji="0" lang="en-US" sz="1800" b="1" i="0" u="none" strike="noStrike" kern="1200" cap="all" spc="200" normalizeH="0" baseline="0" noProof="0" dirty="0">
              <a:ln>
                <a:noFill/>
              </a:ln>
              <a:solidFill>
                <a:srgbClr val="244655"/>
              </a:solidFill>
              <a:effectLst/>
              <a:uLnTx/>
              <a:uFillTx/>
              <a:latin typeface="Corbel"/>
              <a:ea typeface="+mn-ea"/>
              <a:cs typeface="Arial"/>
            </a:endParaRPr>
          </a:p>
        </p:txBody>
      </p:sp>
      <p:pic>
        <p:nvPicPr>
          <p:cNvPr id="6" name="Graphic 5" descr="Chevron arrows with solid fill">
            <a:extLst>
              <a:ext uri="{FF2B5EF4-FFF2-40B4-BE49-F238E27FC236}">
                <a16:creationId xmlns:a16="http://schemas.microsoft.com/office/drawing/2014/main" id="{A72F0CDC-8C5D-C972-6C3D-C8F355BDBA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8028" y="1279176"/>
            <a:ext cx="736431" cy="730405"/>
          </a:xfrm>
          <a:prstGeom prst="rect">
            <a:avLst/>
          </a:prstGeom>
        </p:spPr>
      </p:pic>
      <p:pic>
        <p:nvPicPr>
          <p:cNvPr id="7" name="Graphic 6" descr="Chevron arrows with solid fill">
            <a:extLst>
              <a:ext uri="{FF2B5EF4-FFF2-40B4-BE49-F238E27FC236}">
                <a16:creationId xmlns:a16="http://schemas.microsoft.com/office/drawing/2014/main" id="{4CBBA91F-65C3-07F8-97B5-A22659D20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8028" y="4621318"/>
            <a:ext cx="736431" cy="730405"/>
          </a:xfrm>
          <a:prstGeom prst="rect">
            <a:avLst/>
          </a:prstGeom>
        </p:spPr>
      </p:pic>
      <p:cxnSp>
        <p:nvCxnSpPr>
          <p:cNvPr id="8" name="Straight Connector 7">
            <a:extLst>
              <a:ext uri="{FF2B5EF4-FFF2-40B4-BE49-F238E27FC236}">
                <a16:creationId xmlns:a16="http://schemas.microsoft.com/office/drawing/2014/main" id="{F9F793A5-5AEE-049E-8FF9-64F97B26A248}"/>
              </a:ext>
            </a:extLst>
          </p:cNvPr>
          <p:cNvCxnSpPr>
            <a:cxnSpLocks/>
          </p:cNvCxnSpPr>
          <p:nvPr/>
        </p:nvCxnSpPr>
        <p:spPr>
          <a:xfrm>
            <a:off x="11521835" y="1357106"/>
            <a:ext cx="0" cy="3903664"/>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154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47B91-F72E-4064-9150-D02D24F1D33C}"/>
              </a:ext>
            </a:extLst>
          </p:cNvPr>
          <p:cNvSpPr>
            <a:spLocks noGrp="1"/>
          </p:cNvSpPr>
          <p:nvPr>
            <p:ph type="ctrTitle"/>
          </p:nvPr>
        </p:nvSpPr>
        <p:spPr>
          <a:xfrm>
            <a:off x="5289754" y="639097"/>
            <a:ext cx="6253317" cy="3686015"/>
          </a:xfrm>
        </p:spPr>
        <p:txBody>
          <a:bodyPr>
            <a:normAutofit/>
          </a:bodyPr>
          <a:lstStyle/>
          <a:p>
            <a:r>
              <a:rPr lang="en-US" b="1" dirty="0">
                <a:latin typeface="Times New Roman" panose="02020603050405020304" pitchFamily="18" charset="0"/>
                <a:cs typeface="Times New Roman" panose="02020603050405020304" pitchFamily="18" charset="0"/>
              </a:rPr>
              <a:t>Introduction</a:t>
            </a:r>
          </a:p>
        </p:txBody>
      </p:sp>
      <p:pic>
        <p:nvPicPr>
          <p:cNvPr id="4" name="Graphic 3" descr="Lightbulb and gear with solid fill">
            <a:extLst>
              <a:ext uri="{FF2B5EF4-FFF2-40B4-BE49-F238E27FC236}">
                <a16:creationId xmlns:a16="http://schemas.microsoft.com/office/drawing/2014/main" id="{DB0E6D7F-8267-42C9-FD25-19A9B4FA59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1" name="Straight Connector 1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4849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08AB-5B78-4FE7-9B92-EEA38C17DA7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Authentication :</a:t>
            </a:r>
          </a:p>
        </p:txBody>
      </p:sp>
      <p:sp>
        <p:nvSpPr>
          <p:cNvPr id="3" name="Content Placeholder 2">
            <a:extLst>
              <a:ext uri="{FF2B5EF4-FFF2-40B4-BE49-F238E27FC236}">
                <a16:creationId xmlns:a16="http://schemas.microsoft.com/office/drawing/2014/main" id="{AC441723-A7C9-4B50-A3E1-666AD742E1C9}"/>
              </a:ext>
            </a:extLst>
          </p:cNvPr>
          <p:cNvSpPr>
            <a:spLocks noGrp="1"/>
          </p:cNvSpPr>
          <p:nvPr>
            <p:ph idx="1"/>
          </p:nvPr>
        </p:nvSpPr>
        <p:spPr>
          <a:xfrm>
            <a:off x="451263" y="1845733"/>
            <a:ext cx="11435938" cy="4297891"/>
          </a:xfrm>
        </p:spPr>
        <p:txBody>
          <a:bodyPr>
            <a:normAutofit/>
          </a:bodyPr>
          <a:lstStyle/>
          <a:p>
            <a:pPr>
              <a:lnSpc>
                <a:spcPct val="150000"/>
              </a:lnSpc>
            </a:pPr>
            <a:r>
              <a:rPr lang="en-US" sz="1800" b="1" dirty="0">
                <a:solidFill>
                  <a:srgbClr val="FF0000"/>
                </a:solidFill>
                <a:latin typeface="Times New Roman" panose="02020603050405020304" pitchFamily="18" charset="0"/>
                <a:cs typeface="Times New Roman" panose="02020603050405020304" pitchFamily="18" charset="0"/>
              </a:rPr>
              <a:t>Authentication</a:t>
            </a:r>
            <a:r>
              <a:rPr lang="en-US" sz="1800" b="1" dirty="0">
                <a:solidFill>
                  <a:srgbClr val="C00000"/>
                </a:solidFill>
                <a:latin typeface="Times New Roman" panose="02020603050405020304" pitchFamily="18" charset="0"/>
                <a:cs typeface="Times New Roman" panose="02020603050405020304" pitchFamily="18" charset="0"/>
              </a:rPr>
              <a:t> :</a:t>
            </a:r>
            <a:r>
              <a:rPr lang="en-US" sz="1800" dirty="0">
                <a:solidFill>
                  <a:srgbClr val="C0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process of </a:t>
            </a:r>
            <a:r>
              <a:rPr lang="en-US" sz="1800" dirty="0">
                <a:highlight>
                  <a:srgbClr val="00FF00"/>
                </a:highlight>
                <a:latin typeface="Times New Roman" panose="02020603050405020304" pitchFamily="18" charset="0"/>
                <a:cs typeface="Times New Roman" panose="02020603050405020304" pitchFamily="18" charset="0"/>
              </a:rPr>
              <a:t>confirming a user's identity </a:t>
            </a:r>
            <a:r>
              <a:rPr lang="en-US" sz="1800" dirty="0">
                <a:latin typeface="Times New Roman" panose="02020603050405020304" pitchFamily="18" charset="0"/>
                <a:cs typeface="Times New Roman" panose="02020603050405020304" pitchFamily="18" charset="0"/>
              </a:rPr>
              <a:t>when they want to access a computer system or network.</a:t>
            </a:r>
          </a:p>
          <a:p>
            <a:pPr>
              <a:lnSpc>
                <a:spcPct val="150000"/>
              </a:lnSpc>
            </a:pPr>
            <a:r>
              <a:rPr lang="en-US" sz="1800" b="1" dirty="0">
                <a:solidFill>
                  <a:srgbClr val="FF0000"/>
                </a:solidFill>
                <a:latin typeface="Times New Roman" panose="02020603050405020304" pitchFamily="18" charset="0"/>
                <a:cs typeface="Times New Roman" panose="02020603050405020304" pitchFamily="18" charset="0"/>
              </a:rPr>
              <a:t>Authentication Importance :</a:t>
            </a:r>
          </a:p>
          <a:p>
            <a:pPr marL="403225" indent="-403225">
              <a:lnSpc>
                <a:spcPct val="150000"/>
              </a:lnSpc>
              <a:buFont typeface="Wingdings" panose="05000000000000000000" pitchFamily="2" charset="2"/>
              <a:buChar char="q"/>
            </a:pPr>
            <a:r>
              <a:rPr lang="en-US" sz="1800" dirty="0">
                <a:solidFill>
                  <a:schemeClr val="tx1"/>
                </a:solidFill>
                <a:latin typeface="Times New Roman" panose="02020603050405020304" pitchFamily="18" charset="0"/>
                <a:cs typeface="Times New Roman" panose="02020603050405020304" pitchFamily="18" charset="0"/>
              </a:rPr>
              <a:t>Authentication plays a crucial role in reducing the risk of data breaches and other security concerns associated with the increasing digital storage and exchange of data.</a:t>
            </a:r>
          </a:p>
          <a:p>
            <a:pPr marL="403225" indent="-403225">
              <a:lnSpc>
                <a:spcPct val="150000"/>
              </a:lnSpc>
              <a:buFont typeface="Wingdings" panose="05000000000000000000" pitchFamily="2" charset="2"/>
              <a:buChar char="q"/>
            </a:pPr>
            <a:r>
              <a:rPr lang="en-US" sz="1800" dirty="0">
                <a:solidFill>
                  <a:schemeClr val="tx1"/>
                </a:solidFill>
                <a:latin typeface="Times New Roman" panose="02020603050405020304" pitchFamily="18" charset="0"/>
                <a:cs typeface="Times New Roman" panose="02020603050405020304" pitchFamily="18" charset="0"/>
              </a:rPr>
              <a:t>By ensuring that only authorized individuals can access the data, authentication helps mitigate these risks and safeguard sensitive information.</a:t>
            </a:r>
            <a:endParaRPr lang="en-US" dirty="0">
              <a:solidFill>
                <a:schemeClr val="tx1"/>
              </a:solidFill>
            </a:endParaRPr>
          </a:p>
        </p:txBody>
      </p:sp>
    </p:spTree>
    <p:extLst>
      <p:ext uri="{BB962C8B-B14F-4D97-AF65-F5344CB8AC3E}">
        <p14:creationId xmlns:p14="http://schemas.microsoft.com/office/powerpoint/2010/main" val="383498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1621-CBB9-4845-A93C-3C8446700840}"/>
              </a:ext>
            </a:extLst>
          </p:cNvPr>
          <p:cNvSpPr>
            <a:spLocks noGrp="1"/>
          </p:cNvSpPr>
          <p:nvPr>
            <p:ph type="title"/>
          </p:nvPr>
        </p:nvSpPr>
        <p:spPr/>
        <p:txBody>
          <a:bodyPr>
            <a:normAutofit/>
          </a:bodyPr>
          <a:lstStyle/>
          <a:p>
            <a:pPr>
              <a:lnSpc>
                <a:spcPct val="200000"/>
              </a:lnSpc>
            </a:pPr>
            <a:r>
              <a:rPr lang="en-US" sz="4000" b="1" dirty="0">
                <a:solidFill>
                  <a:schemeClr val="tx1"/>
                </a:solidFill>
                <a:latin typeface="Times New Roman" panose="02020603050405020304" pitchFamily="18" charset="0"/>
                <a:cs typeface="Times New Roman" panose="02020603050405020304" pitchFamily="18" charset="0"/>
              </a:rPr>
              <a:t>Authentication types  : </a:t>
            </a:r>
          </a:p>
        </p:txBody>
      </p:sp>
      <p:sp>
        <p:nvSpPr>
          <p:cNvPr id="3" name="Content Placeholder 2">
            <a:extLst>
              <a:ext uri="{FF2B5EF4-FFF2-40B4-BE49-F238E27FC236}">
                <a16:creationId xmlns:a16="http://schemas.microsoft.com/office/drawing/2014/main" id="{8D6508FE-D861-4A34-B2C4-8AF64E422E9E}"/>
              </a:ext>
            </a:extLst>
          </p:cNvPr>
          <p:cNvSpPr>
            <a:spLocks noGrp="1"/>
          </p:cNvSpPr>
          <p:nvPr>
            <p:ph idx="1"/>
          </p:nvPr>
        </p:nvSpPr>
        <p:spPr>
          <a:xfrm>
            <a:off x="356839" y="2012811"/>
            <a:ext cx="11251580" cy="4921017"/>
          </a:xfrm>
        </p:spPr>
        <p:txBody>
          <a:bodyPr/>
          <a:lstStyle/>
          <a:p>
            <a:pPr marL="457200" indent="-457200">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Traditional Authentication  : </a:t>
            </a:r>
            <a:r>
              <a:rPr lang="en-US" sz="1800" dirty="0">
                <a:latin typeface="Times New Roman" panose="02020603050405020304" pitchFamily="18" charset="0"/>
                <a:cs typeface="Times New Roman" panose="02020603050405020304" pitchFamily="18" charset="0"/>
              </a:rPr>
              <a:t>refers to the conventional methods of verifying a user's identity before granting access to a system or network. It involves using something the user knows like a password or PIN, or something the user has such as a physical token or smart card. These methods are widely used and include techniques like usernames , passwords, and one-time passwords (OTP)  sent via SMS or email.</a:t>
            </a:r>
          </a:p>
          <a:p>
            <a:pPr marL="457200" indent="-457200">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Continuous authentication : </a:t>
            </a:r>
            <a:r>
              <a:rPr lang="en-US" sz="1800" dirty="0">
                <a:latin typeface="Times New Roman" panose="02020603050405020304" pitchFamily="18" charset="0"/>
                <a:cs typeface="Times New Roman" panose="02020603050405020304" pitchFamily="18" charset="0"/>
              </a:rPr>
              <a:t>Continuous authentication is a type of authentication technology that      continuously and in real-time verifies users' identities as they perform routine computer tasks using other compatible authentication mechanisms (such keystroke dynamics). </a:t>
            </a:r>
          </a:p>
          <a:p>
            <a:endParaRPr lang="en-US" dirty="0"/>
          </a:p>
        </p:txBody>
      </p:sp>
    </p:spTree>
    <p:extLst>
      <p:ext uri="{BB962C8B-B14F-4D97-AF65-F5344CB8AC3E}">
        <p14:creationId xmlns:p14="http://schemas.microsoft.com/office/powerpoint/2010/main" val="226258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1621-CBB9-4845-A93C-3C844670084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Authentication types  : </a:t>
            </a:r>
            <a:endParaRPr lang="en-US" sz="4000" dirty="0"/>
          </a:p>
        </p:txBody>
      </p:sp>
      <p:sp>
        <p:nvSpPr>
          <p:cNvPr id="3" name="Content Placeholder 2">
            <a:extLst>
              <a:ext uri="{FF2B5EF4-FFF2-40B4-BE49-F238E27FC236}">
                <a16:creationId xmlns:a16="http://schemas.microsoft.com/office/drawing/2014/main" id="{8D6508FE-D861-4A34-B2C4-8AF64E422E9E}"/>
              </a:ext>
            </a:extLst>
          </p:cNvPr>
          <p:cNvSpPr>
            <a:spLocks noGrp="1"/>
          </p:cNvSpPr>
          <p:nvPr>
            <p:ph idx="1"/>
          </p:nvPr>
        </p:nvSpPr>
        <p:spPr>
          <a:xfrm>
            <a:off x="289931" y="2200043"/>
            <a:ext cx="11385395" cy="5048250"/>
          </a:xfrm>
        </p:spPr>
        <p:txBody>
          <a:bodyPr/>
          <a:lstStyle/>
          <a:p>
            <a:pPr marL="512763" indent="-512763">
              <a:lnSpc>
                <a:spcPct val="20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Since continuous authentication recognizes the correct user throughout ongoing work, it is generally thought to be superior to traditional forms of (login-based) authentication. Login-based authentication only verifies a user's identity once, at the beginning of a login session.</a:t>
            </a:r>
          </a:p>
          <a:p>
            <a:pPr marL="512763" indent="-512763">
              <a:lnSpc>
                <a:spcPct val="20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Continuous authentication can thus detect the moment that an unauthorized attacker takes over the session, terminate it immediately, logging the account out, and protecting important systems and data.</a:t>
            </a:r>
          </a:p>
          <a:p>
            <a:endParaRPr lang="en-US" dirty="0"/>
          </a:p>
        </p:txBody>
      </p:sp>
    </p:spTree>
    <p:extLst>
      <p:ext uri="{BB962C8B-B14F-4D97-AF65-F5344CB8AC3E}">
        <p14:creationId xmlns:p14="http://schemas.microsoft.com/office/powerpoint/2010/main" val="29198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1732-3DCE-45CB-AE28-94DEE186A27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Authentication methods : </a:t>
            </a:r>
          </a:p>
        </p:txBody>
      </p:sp>
      <p:sp>
        <p:nvSpPr>
          <p:cNvPr id="3" name="Content Placeholder 2">
            <a:extLst>
              <a:ext uri="{FF2B5EF4-FFF2-40B4-BE49-F238E27FC236}">
                <a16:creationId xmlns:a16="http://schemas.microsoft.com/office/drawing/2014/main" id="{D170F5CE-8F0D-4E71-A26C-5412255B15EC}"/>
              </a:ext>
            </a:extLst>
          </p:cNvPr>
          <p:cNvSpPr>
            <a:spLocks noGrp="1"/>
          </p:cNvSpPr>
          <p:nvPr>
            <p:ph idx="1"/>
          </p:nvPr>
        </p:nvSpPr>
        <p:spPr>
          <a:xfrm>
            <a:off x="338066" y="1843312"/>
            <a:ext cx="10248900" cy="4834037"/>
          </a:xfrm>
        </p:spPr>
        <p:txBody>
          <a:bodyPr>
            <a:normAutofit fontScale="32500" lnSpcReduction="20000"/>
          </a:bodyPr>
          <a:lstStyle/>
          <a:p>
            <a:pPr marL="512763" indent="-346075">
              <a:lnSpc>
                <a:spcPct val="170000"/>
              </a:lnSpc>
              <a:buFont typeface="Wingdings" panose="05000000000000000000" pitchFamily="2" charset="2"/>
              <a:buChar char="q"/>
            </a:pPr>
            <a:r>
              <a:rPr lang="en-US" sz="5500" b="1" dirty="0">
                <a:solidFill>
                  <a:schemeClr val="tx1"/>
                </a:solidFill>
                <a:latin typeface="Times New Roman" panose="02020603050405020304" pitchFamily="18" charset="0"/>
                <a:cs typeface="Times New Roman" panose="02020603050405020304" pitchFamily="18" charset="0"/>
              </a:rPr>
              <a:t>Traditional authentication methods:  </a:t>
            </a:r>
            <a:r>
              <a:rPr lang="en-US" sz="6200" dirty="0">
                <a:solidFill>
                  <a:schemeClr val="tx1"/>
                </a:solidFill>
                <a:latin typeface="Times New Roman" panose="02020603050405020304" pitchFamily="18" charset="0"/>
                <a:cs typeface="Times New Roman" panose="02020603050405020304" pitchFamily="18" charset="0"/>
              </a:rPr>
              <a:t>involve the use of something the user knows, such as a PIN, a pattern, or a password. However, these methods can be easily forgotten or vulnerable to attacks such as guessing attacks ,smudge attacks and shoulder surfing . Despite being quick, simple, and inexpensive, these methods are not impervious to attack. </a:t>
            </a:r>
          </a:p>
          <a:p>
            <a:pPr marL="512763" indent="-346075">
              <a:lnSpc>
                <a:spcPct val="170000"/>
              </a:lnSpc>
              <a:buFont typeface="Wingdings" panose="05000000000000000000" pitchFamily="2" charset="2"/>
              <a:buChar char="q"/>
            </a:pPr>
            <a:r>
              <a:rPr lang="en-US" sz="5500" b="1" dirty="0">
                <a:solidFill>
                  <a:schemeClr val="tx1"/>
                </a:solidFill>
                <a:latin typeface="Times New Roman" panose="02020603050405020304" pitchFamily="18" charset="0"/>
                <a:cs typeface="Times New Roman" panose="02020603050405020304" pitchFamily="18" charset="0"/>
              </a:rPr>
              <a:t>Biometric-Based Authentication :  </a:t>
            </a:r>
            <a:r>
              <a:rPr lang="en-US" sz="6200" dirty="0">
                <a:solidFill>
                  <a:schemeClr val="tx1"/>
                </a:solidFill>
                <a:latin typeface="Times New Roman" panose="02020603050405020304" pitchFamily="18" charset="0"/>
                <a:cs typeface="Times New Roman" panose="02020603050405020304" pitchFamily="18" charset="0"/>
              </a:rPr>
              <a:t>is a method of verifying an individual's identity based on their distinct physical or behavioral traits.</a:t>
            </a:r>
          </a:p>
          <a:p>
            <a:endParaRPr lang="en-US" sz="7200" dirty="0">
              <a:latin typeface="Times New Roman" panose="02020603050405020304" pitchFamily="18" charset="0"/>
              <a:cs typeface="Times New Roman" panose="02020603050405020304" pitchFamily="18" charset="0"/>
            </a:endParaRPr>
          </a:p>
          <a:p>
            <a:endParaRPr lang="en-US" sz="2900" dirty="0">
              <a:latin typeface="Times New Roman" panose="02020603050405020304" pitchFamily="18" charset="0"/>
              <a:cs typeface="Times New Roman" panose="02020603050405020304" pitchFamily="18" charset="0"/>
            </a:endParaRPr>
          </a:p>
          <a:p>
            <a:r>
              <a:rPr lang="en-US" sz="2900" dirty="0">
                <a:solidFill>
                  <a:srgbClr val="C00000"/>
                </a:solidFill>
                <a:latin typeface="Times New Roman" panose="02020603050405020304" pitchFamily="18" charset="0"/>
                <a:cs typeface="Times New Roman" panose="02020603050405020304" pitchFamily="18" charset="0"/>
              </a:rPr>
              <a:t>       </a:t>
            </a:r>
            <a:endParaRPr lang="en-US" sz="2900" dirty="0">
              <a:latin typeface="Times New Roman" panose="02020603050405020304" pitchFamily="18"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D13BDF48-D330-C060-6563-70241AE341D0}"/>
              </a:ext>
            </a:extLst>
          </p:cNvPr>
          <p:cNvSpPr txBox="1"/>
          <p:nvPr/>
        </p:nvSpPr>
        <p:spPr>
          <a:xfrm>
            <a:off x="1799806" y="4971372"/>
            <a:ext cx="9627961" cy="947695"/>
          </a:xfrm>
          <a:prstGeom prst="rect">
            <a:avLst/>
          </a:prstGeom>
          <a:noFill/>
        </p:spPr>
        <p:txBody>
          <a:bodyPr wrap="square">
            <a:spAutoFit/>
          </a:bodyPr>
          <a:lstStyle/>
          <a:p>
            <a:pPr marL="403225" indent="-403225" defTabSz="914400">
              <a:lnSpc>
                <a:spcPct val="130000"/>
              </a:lnSpc>
              <a:spcBef>
                <a:spcPts val="1200"/>
              </a:spcBef>
              <a:spcAft>
                <a:spcPts val="200"/>
              </a:spcAft>
              <a:buClr>
                <a:schemeClr val="accent1"/>
              </a:buClr>
              <a:buSzPct val="100000"/>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Physical Biometric Authentication ( Static ) </a:t>
            </a:r>
          </a:p>
          <a:p>
            <a:pPr marL="403225" indent="-403225" defTabSz="914400">
              <a:lnSpc>
                <a:spcPct val="130000"/>
              </a:lnSpc>
              <a:spcBef>
                <a:spcPts val="1200"/>
              </a:spcBef>
              <a:spcAft>
                <a:spcPts val="200"/>
              </a:spcAft>
              <a:buClr>
                <a:schemeClr val="accent1"/>
              </a:buClr>
              <a:buSzPct val="100000"/>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Behavioral Biometric Authentication ( Dynamic) </a:t>
            </a:r>
          </a:p>
        </p:txBody>
      </p:sp>
    </p:spTree>
    <p:extLst>
      <p:ext uri="{BB962C8B-B14F-4D97-AF65-F5344CB8AC3E}">
        <p14:creationId xmlns:p14="http://schemas.microsoft.com/office/powerpoint/2010/main" val="209937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B4BD-5113-4732-8A33-74E019A94541}"/>
              </a:ext>
            </a:extLst>
          </p:cNvPr>
          <p:cNvSpPr>
            <a:spLocks noGrp="1"/>
          </p:cNvSpPr>
          <p:nvPr>
            <p:ph type="title"/>
          </p:nvPr>
        </p:nvSpPr>
        <p:spPr/>
        <p:txBody>
          <a:bodyPr>
            <a:normAutofit/>
          </a:bodyPr>
          <a:lstStyle/>
          <a:p>
            <a:r>
              <a:rPr lang="en-US" sz="4000" b="1">
                <a:latin typeface="Times New Roman" panose="02020603050405020304" pitchFamily="18" charset="0"/>
                <a:cs typeface="Times New Roman" panose="02020603050405020304" pitchFamily="18" charset="0"/>
              </a:rPr>
              <a:t>Keystroke</a:t>
            </a:r>
            <a:endParaRPr lang="en-US" sz="4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A74E9DC-325D-4499-98D7-AC425175A030}"/>
              </a:ext>
            </a:extLst>
          </p:cNvPr>
          <p:cNvSpPr txBox="1"/>
          <p:nvPr/>
        </p:nvSpPr>
        <p:spPr>
          <a:xfrm>
            <a:off x="7540752" y="3429000"/>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E90A274B-178C-4AEB-AE0D-24235C77E59C}"/>
              </a:ext>
            </a:extLst>
          </p:cNvPr>
          <p:cNvSpPr txBox="1"/>
          <p:nvPr/>
        </p:nvSpPr>
        <p:spPr>
          <a:xfrm>
            <a:off x="8597901" y="2943225"/>
            <a:ext cx="914400" cy="914400"/>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F194D979-666F-43CE-AC18-652A6E5EF377}"/>
              </a:ext>
            </a:extLst>
          </p:cNvPr>
          <p:cNvSpPr txBox="1"/>
          <p:nvPr/>
        </p:nvSpPr>
        <p:spPr>
          <a:xfrm>
            <a:off x="1011555" y="1833539"/>
            <a:ext cx="95250" cy="369332"/>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702ADDCA-92F6-45B8-89AB-B30BE062E6C9}"/>
              </a:ext>
            </a:extLst>
          </p:cNvPr>
          <p:cNvSpPr txBox="1"/>
          <p:nvPr/>
        </p:nvSpPr>
        <p:spPr>
          <a:xfrm>
            <a:off x="622843" y="2013228"/>
            <a:ext cx="6277631" cy="3939540"/>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b="1" dirty="0">
                <a:solidFill>
                  <a:srgbClr val="FF0000"/>
                </a:solidFill>
                <a:latin typeface="Times New Roman" panose="02020603050405020304" pitchFamily="18" charset="0"/>
                <a:cs typeface="Times New Roman" panose="02020603050405020304" pitchFamily="18" charset="0"/>
              </a:rPr>
              <a:t> Keystroke: </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often called a key press, is the action of pressing a key on a keyboard or other input device. </a:t>
            </a:r>
          </a:p>
          <a:p>
            <a:pPr marL="285750" indent="-285750">
              <a:lnSpc>
                <a:spcPct val="200000"/>
              </a:lnSpc>
              <a:buClr>
                <a:srgbClr val="C00000"/>
              </a:buClr>
              <a:buFont typeface="Wingdings" panose="05000000000000000000" pitchFamily="2" charset="2"/>
              <a:buChar char="q"/>
            </a:pPr>
            <a:r>
              <a:rPr lang="en-US" b="1" dirty="0">
                <a:solidFill>
                  <a:srgbClr val="FF0000"/>
                </a:solidFill>
                <a:latin typeface="Times New Roman" panose="02020603050405020304" pitchFamily="18" charset="0"/>
                <a:cs typeface="Times New Roman" panose="02020603050405020304" pitchFamily="18" charset="0"/>
              </a:rPr>
              <a:t>Keystroke As a Behavioral Biometrics :</a:t>
            </a:r>
            <a:r>
              <a:rPr lang="en-US" dirty="0">
                <a:latin typeface="Times New Roman" panose="02020603050405020304" pitchFamily="18" charset="0"/>
                <a:cs typeface="Times New Roman" panose="02020603050405020304" pitchFamily="18" charset="0"/>
              </a:rPr>
              <a:t> Keystroke dynamics, another name for typing biometrics, is a behavioral biometric system that verifies an individual's identity by using the features of their typing habit.       </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1028" name="Picture 4" descr="Keystroke loggers: A guide to retaining your privacy | IPVanish">
            <a:extLst>
              <a:ext uri="{FF2B5EF4-FFF2-40B4-BE49-F238E27FC236}">
                <a16:creationId xmlns:a16="http://schemas.microsoft.com/office/drawing/2014/main" id="{F1E612CF-0884-C583-7A88-4BC70180DAB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38473" y="2202871"/>
            <a:ext cx="4747656" cy="3165104"/>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111346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ECE1D0-6BAB-4E58-8A9D-B6BE29B134CE}">
  <ds:schemaRefs>
    <ds:schemaRef ds:uri="71af3243-3dd4-4a8d-8c0d-dd76da1f02a5"/>
    <ds:schemaRef ds:uri="16c05727-aa75-4e4a-9b5f-8a80a1165891"/>
    <ds:schemaRef ds:uri="http://www.w3.org/XML/1998/namespace"/>
    <ds:schemaRef ds:uri="http://purl.org/dc/term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4E5DF72C-84FE-445A-986B-67AE46C50DAE}">
  <ds:schemaRefs>
    <ds:schemaRef ds:uri="http://schemas.microsoft.com/sharepoint/v3/contenttype/forms"/>
  </ds:schemaRefs>
</ds:datastoreItem>
</file>

<file path=customXml/itemProps3.xml><?xml version="1.0" encoding="utf-8"?>
<ds:datastoreItem xmlns:ds="http://schemas.openxmlformats.org/officeDocument/2006/customXml" ds:itemID="{EFDD14FE-EA04-4AC1-9948-7ECDFBDB74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1554</Words>
  <Application>Microsoft Office PowerPoint</Application>
  <PresentationFormat>Widescreen</PresentationFormat>
  <Paragraphs>246</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 Rounded MT Bold</vt:lpstr>
      <vt:lpstr>Calibri</vt:lpstr>
      <vt:lpstr>Calibri Light</vt:lpstr>
      <vt:lpstr>Constantia</vt:lpstr>
      <vt:lpstr>Corbel</vt:lpstr>
      <vt:lpstr>Courier New</vt:lpstr>
      <vt:lpstr>Times New Roman</vt:lpstr>
      <vt:lpstr>Wingdings</vt:lpstr>
      <vt:lpstr>Retrospect</vt:lpstr>
      <vt:lpstr>Keystroke Behavioral Biometrics   Continuous Authentication Approach Using ML Algorithms  </vt:lpstr>
      <vt:lpstr>PowerPoint Presentation</vt:lpstr>
      <vt:lpstr>Agenda</vt:lpstr>
      <vt:lpstr>Introduction</vt:lpstr>
      <vt:lpstr>Authentication :</vt:lpstr>
      <vt:lpstr>Authentication types  : </vt:lpstr>
      <vt:lpstr>Authentication types  : </vt:lpstr>
      <vt:lpstr>Authentication methods : </vt:lpstr>
      <vt:lpstr>Keystroke</vt:lpstr>
      <vt:lpstr>Keystroke Authentication : </vt:lpstr>
      <vt:lpstr>Keystroke:</vt:lpstr>
      <vt:lpstr>Summary</vt:lpstr>
      <vt:lpstr>PROJECT    </vt:lpstr>
      <vt:lpstr>Problem Statement</vt:lpstr>
      <vt:lpstr>Motivation</vt:lpstr>
      <vt:lpstr>Objectives And Goals</vt:lpstr>
      <vt:lpstr>                                 </vt:lpstr>
      <vt:lpstr>Keystroke Dynamics</vt:lpstr>
      <vt:lpstr>Dataset </vt:lpstr>
      <vt:lpstr>Data Feature Extraction And Pre-processing </vt:lpstr>
      <vt:lpstr>PowerPoint Presentation</vt:lpstr>
      <vt:lpstr>Keystroke Features Importance</vt:lpstr>
      <vt:lpstr>Feature Selection And Classification Methods</vt:lpstr>
      <vt:lpstr>Feature Selection with Classifiers</vt:lpstr>
      <vt:lpstr>Selected Features </vt:lpstr>
      <vt:lpstr>Keystroke Dynamics Authentication Approach </vt:lpstr>
      <vt:lpstr>PowerPoint Presentation</vt:lpstr>
      <vt:lpstr>KD Approach Evaluation Metrics of Multiple Classifiers</vt:lpstr>
      <vt:lpstr>Conclusions and Future Work</vt:lpstr>
      <vt:lpstr>Conclusions and Future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2023-06-18T03:00:53Z</dcterms:created>
  <dcterms:modified xsi:type="dcterms:W3CDTF">2023-06-20T20:55:47Z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284e309d-6359-4367-9d03-e248bac620e6_Enabled">
    <vt:lpwstr>true</vt:lpwstr>
  </property>
  <property fmtid="{D5CDD505-2E9C-101B-9397-08002B2CF9AE}" pid="4" name="MSIP_Label_284e309d-6359-4367-9d03-e248bac620e6_SetDate">
    <vt:lpwstr>2023-06-19T17:51:46Z</vt:lpwstr>
  </property>
  <property fmtid="{D5CDD505-2E9C-101B-9397-08002B2CF9AE}" pid="5" name="MSIP_Label_284e309d-6359-4367-9d03-e248bac620e6_Method">
    <vt:lpwstr>Standard</vt:lpwstr>
  </property>
  <property fmtid="{D5CDD505-2E9C-101B-9397-08002B2CF9AE}" pid="6" name="MSIP_Label_284e309d-6359-4367-9d03-e248bac620e6_Name">
    <vt:lpwstr>defa4170-0d19-0005-0004-bc88714345d2</vt:lpwstr>
  </property>
  <property fmtid="{D5CDD505-2E9C-101B-9397-08002B2CF9AE}" pid="7" name="MSIP_Label_284e309d-6359-4367-9d03-e248bac620e6_SiteId">
    <vt:lpwstr>4bf7cbc0-71a9-4cae-9625-6dc374768c3e</vt:lpwstr>
  </property>
  <property fmtid="{D5CDD505-2E9C-101B-9397-08002B2CF9AE}" pid="8" name="MSIP_Label_284e309d-6359-4367-9d03-e248bac620e6_ActionId">
    <vt:lpwstr>41e705cf-5dba-47b3-ac6a-1bad19d9799c</vt:lpwstr>
  </property>
  <property fmtid="{D5CDD505-2E9C-101B-9397-08002B2CF9AE}" pid="9" name="MSIP_Label_284e309d-6359-4367-9d03-e248bac620e6_ContentBits">
    <vt:lpwstr>0</vt:lpwstr>
  </property>
</Properties>
</file>